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theme/themeOverride1.xml" ContentType="application/vnd.openxmlformats-officedocument.themeOverride+xml"/>
  <Override PartName="/ppt/charts/chart3.xml" ContentType="application/vnd.openxmlformats-officedocument.drawingml.chart+xml"/>
  <Override PartName="/ppt/theme/themeOverride2.xml" ContentType="application/vnd.openxmlformats-officedocument.themeOverride+xml"/>
  <Override PartName="/ppt/charts/chart4.xml" ContentType="application/vnd.openxmlformats-officedocument.drawingml.chart+xml"/>
  <Override PartName="/ppt/theme/themeOverride3.xml" ContentType="application/vnd.openxmlformats-officedocument.themeOverride+xml"/>
  <Override PartName="/ppt/charts/chart5.xml" ContentType="application/vnd.openxmlformats-officedocument.drawingml.chart+xml"/>
  <Override PartName="/ppt/theme/themeOverride4.xml" ContentType="application/vnd.openxmlformats-officedocument.themeOverride+xml"/>
  <Override PartName="/ppt/charts/chart6.xml" ContentType="application/vnd.openxmlformats-officedocument.drawingml.chart+xml"/>
  <Override PartName="/ppt/charts/style1.xml" ContentType="application/vnd.ms-office.chartstyle+xml"/>
  <Override PartName="/ppt/charts/colors1.xml" ContentType="application/vnd.ms-office.chartcolorstyle+xml"/>
  <Override PartName="/ppt/charts/chart7.xml" ContentType="application/vnd.openxmlformats-officedocument.drawingml.chart+xml"/>
  <Override PartName="/ppt/charts/style2.xml" ContentType="application/vnd.ms-office.chartstyle+xml"/>
  <Override PartName="/ppt/charts/colors2.xml" ContentType="application/vnd.ms-office.chartcolorstyle+xml"/>
  <Override PartName="/ppt/charts/chart8.xml" ContentType="application/vnd.openxmlformats-officedocument.drawingml.chart+xml"/>
  <Override PartName="/ppt/charts/style3.xml" ContentType="application/vnd.ms-office.chartstyle+xml"/>
  <Override PartName="/ppt/charts/colors3.xml" ContentType="application/vnd.ms-office.chartcolorstyle+xml"/>
  <Override PartName="/ppt/charts/chart9.xml" ContentType="application/vnd.openxmlformats-officedocument.drawingml.chart+xml"/>
  <Override PartName="/ppt/charts/style4.xml" ContentType="application/vnd.ms-office.chartstyle+xml"/>
  <Override PartName="/ppt/charts/colors4.xml" ContentType="application/vnd.ms-office.chartcolorstyle+xml"/>
  <Override PartName="/ppt/charts/chart10.xml" ContentType="application/vnd.openxmlformats-officedocument.drawingml.chart+xml"/>
  <Override PartName="/ppt/charts/style5.xml" ContentType="application/vnd.ms-office.chartstyle+xml"/>
  <Override PartName="/ppt/charts/colors5.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autoCompressPictures="0">
  <p:sldMasterIdLst>
    <p:sldMasterId id="2147483648" r:id="rId1"/>
    <p:sldMasterId id="2147483661" r:id="rId2"/>
  </p:sldMasterIdLst>
  <p:notesMasterIdLst>
    <p:notesMasterId r:id="rId24"/>
  </p:notesMasterIdLst>
  <p:handoutMasterIdLst>
    <p:handoutMasterId r:id="rId25"/>
  </p:handoutMasterIdLst>
  <p:sldIdLst>
    <p:sldId id="256" r:id="rId3"/>
    <p:sldId id="302" r:id="rId4"/>
    <p:sldId id="312" r:id="rId5"/>
    <p:sldId id="264" r:id="rId6"/>
    <p:sldId id="313" r:id="rId7"/>
    <p:sldId id="293" r:id="rId8"/>
    <p:sldId id="311" r:id="rId9"/>
    <p:sldId id="310" r:id="rId10"/>
    <p:sldId id="260" r:id="rId11"/>
    <p:sldId id="258" r:id="rId12"/>
    <p:sldId id="315" r:id="rId13"/>
    <p:sldId id="314" r:id="rId14"/>
    <p:sldId id="305" r:id="rId15"/>
    <p:sldId id="306" r:id="rId16"/>
    <p:sldId id="307" r:id="rId17"/>
    <p:sldId id="308" r:id="rId18"/>
    <p:sldId id="309" r:id="rId19"/>
    <p:sldId id="290" r:id="rId20"/>
    <p:sldId id="291" r:id="rId21"/>
    <p:sldId id="303" r:id="rId22"/>
    <p:sldId id="304" r:id="rId23"/>
  </p:sldIdLst>
  <p:sldSz cx="9144000" cy="6858000" type="screen4x3"/>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DA99D5A0-3C08-4E3A-923A-EB69985CCEDD}">
          <p14:sldIdLst>
            <p14:sldId id="256"/>
            <p14:sldId id="302"/>
            <p14:sldId id="312"/>
          </p14:sldIdLst>
        </p14:section>
        <p14:section name="Untitled Section" id="{54A387D9-116C-4806-A0DD-DCF0F4F2D3A2}">
          <p14:sldIdLst>
            <p14:sldId id="264"/>
            <p14:sldId id="313"/>
            <p14:sldId id="293"/>
            <p14:sldId id="311"/>
            <p14:sldId id="310"/>
            <p14:sldId id="260"/>
            <p14:sldId id="258"/>
            <p14:sldId id="315"/>
            <p14:sldId id="314"/>
            <p14:sldId id="305"/>
            <p14:sldId id="306"/>
            <p14:sldId id="307"/>
            <p14:sldId id="308"/>
            <p14:sldId id="309"/>
            <p14:sldId id="290"/>
            <p14:sldId id="291"/>
            <p14:sldId id="303"/>
            <p14:sldId id="304"/>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rawford, Sean" initials="CS"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clrMode="gray"/>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0AC1B"/>
    <a:srgbClr val="23319C"/>
    <a:srgbClr val="222F8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425" autoAdjust="0"/>
    <p:restoredTop sz="94673" autoAdjust="0"/>
  </p:normalViewPr>
  <p:slideViewPr>
    <p:cSldViewPr snapToGrid="0" snapToObjects="1">
      <p:cViewPr varScale="1">
        <p:scale>
          <a:sx n="113" d="100"/>
          <a:sy n="113" d="100"/>
        </p:scale>
        <p:origin x="1368"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commentAuthors" Target="commentAuthor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cjk\AppData\Local\Microsoft\Windows\Temporary%20Internet%20Files\Content.Outlook\25COA9IX\Chart%20in%20Microsoft%20PowerPoint.xlsx" TargetMode="External"/></Relationships>
</file>

<file path=ppt/charts/_rels/chart10.xml.rels><?xml version="1.0" encoding="UTF-8" standalone="yes"?>
<Relationships xmlns="http://schemas.openxmlformats.org/package/2006/relationships"><Relationship Id="rId3" Type="http://schemas.openxmlformats.org/officeDocument/2006/relationships/oleObject" Target="file:///\\transit\nyct\Profile3\secrawford\Desktop\MTA%20and%20MaBSTOA%20MVs.xlsx" TargetMode="External"/><Relationship Id="rId2" Type="http://schemas.microsoft.com/office/2011/relationships/chartColorStyle" Target="colors5.xml"/><Relationship Id="rId1" Type="http://schemas.microsoft.com/office/2011/relationships/chartStyle" Target="style5.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Worksheet2.xlsx"/><Relationship Id="rId1" Type="http://schemas.openxmlformats.org/officeDocument/2006/relationships/themeOverride" Target="../theme/themeOverride2.xml"/></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Worksheet3.xlsx"/><Relationship Id="rId1" Type="http://schemas.openxmlformats.org/officeDocument/2006/relationships/themeOverride" Target="../theme/themeOverride3.xml"/></Relationships>
</file>

<file path=ppt/charts/_rels/chart5.xml.rels><?xml version="1.0" encoding="UTF-8" standalone="yes"?>
<Relationships xmlns="http://schemas.openxmlformats.org/package/2006/relationships"><Relationship Id="rId2" Type="http://schemas.openxmlformats.org/officeDocument/2006/relationships/package" Target="../embeddings/Microsoft_Excel_Worksheet4.xlsx"/><Relationship Id="rId1" Type="http://schemas.openxmlformats.org/officeDocument/2006/relationships/themeOverride" Target="../theme/themeOverride4.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1.xml"/><Relationship Id="rId1" Type="http://schemas.microsoft.com/office/2011/relationships/chartStyle" Target="style1.xml"/></Relationships>
</file>

<file path=ppt/charts/_rels/chart7.xml.rels><?xml version="1.0" encoding="UTF-8" standalone="yes"?>
<Relationships xmlns="http://schemas.openxmlformats.org/package/2006/relationships"><Relationship Id="rId3" Type="http://schemas.openxmlformats.org/officeDocument/2006/relationships/oleObject" Target="file:///\\transit\nyct\Profile3\secrawford\Desktop\MTA%20and%20MaBSTOA%20MVs.xlsx" TargetMode="External"/><Relationship Id="rId2" Type="http://schemas.microsoft.com/office/2011/relationships/chartColorStyle" Target="colors2.xml"/><Relationship Id="rId1" Type="http://schemas.microsoft.com/office/2011/relationships/chartStyle" Target="style2.xml"/></Relationships>
</file>

<file path=ppt/charts/_rels/chart8.xml.rels><?xml version="1.0" encoding="UTF-8" standalone="yes"?>
<Relationships xmlns="http://schemas.openxmlformats.org/package/2006/relationships"><Relationship Id="rId3" Type="http://schemas.openxmlformats.org/officeDocument/2006/relationships/oleObject" Target="file:///\\transit\nyct\Profile3\secrawford\Desktop\MTA%20and%20MaBSTOA%20MVs.xlsx" TargetMode="External"/><Relationship Id="rId2" Type="http://schemas.microsoft.com/office/2011/relationships/chartColorStyle" Target="colors3.xml"/><Relationship Id="rId1" Type="http://schemas.microsoft.com/office/2011/relationships/chartStyle" Target="style3.xml"/></Relationships>
</file>

<file path=ppt/charts/_rels/chart9.xml.rels><?xml version="1.0" encoding="UTF-8" standalone="yes"?>
<Relationships xmlns="http://schemas.openxmlformats.org/package/2006/relationships"><Relationship Id="rId3" Type="http://schemas.openxmlformats.org/officeDocument/2006/relationships/oleObject" Target="file:///\\transit\nyct\Profile3\secrawford\Desktop\MTA%20and%20MaBSTOA%20MVs.xlsx" TargetMode="External"/><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7.7525266503374254E-2"/>
          <c:y val="9.4990880377240974E-2"/>
          <c:w val="0.89625165483488556"/>
          <c:h val="0.68491735143276578"/>
        </c:manualLayout>
      </c:layout>
      <c:barChart>
        <c:barDir val="col"/>
        <c:grouping val="clustered"/>
        <c:varyColors val="0"/>
        <c:ser>
          <c:idx val="0"/>
          <c:order val="0"/>
          <c:tx>
            <c:strRef>
              <c:f>Sheet1!$B$24</c:f>
              <c:strCache>
                <c:ptCount val="1"/>
                <c:pt idx="0">
                  <c:v>MTA DB</c:v>
                </c:pt>
              </c:strCache>
            </c:strRef>
          </c:tx>
          <c:spPr>
            <a:pattFill prst="dkHorz">
              <a:fgClr>
                <a:schemeClr val="accent1"/>
              </a:fgClr>
              <a:bgClr>
                <a:schemeClr val="bg1"/>
              </a:bgClr>
            </a:pattFill>
            <a:ln>
              <a:solidFill>
                <a:schemeClr val="accent1"/>
              </a:solidFill>
            </a:ln>
          </c:spPr>
          <c:invertIfNegative val="0"/>
          <c:dLbls>
            <c:spPr>
              <a:noFill/>
              <a:ln>
                <a:noFill/>
              </a:ln>
              <a:effectLst/>
            </c:spPr>
            <c:txPr>
              <a:bodyPr rot="-5400000" vert="horz"/>
              <a:lstStyle/>
              <a:p>
                <a:pPr>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Sheet1!$C$23:$H$23</c:f>
              <c:strCache>
                <c:ptCount val="3"/>
                <c:pt idx="0">
                  <c:v>1 Yr</c:v>
                </c:pt>
                <c:pt idx="1">
                  <c:v>3 Yrs</c:v>
                </c:pt>
                <c:pt idx="2">
                  <c:v>5 Yrs</c:v>
                </c:pt>
              </c:strCache>
            </c:strRef>
          </c:cat>
          <c:val>
            <c:numRef>
              <c:f>Sheet1!$C$24:$H$24</c:f>
              <c:numCache>
                <c:formatCode>0.0%</c:formatCode>
                <c:ptCount val="3"/>
                <c:pt idx="0">
                  <c:v>7.8E-2</c:v>
                </c:pt>
                <c:pt idx="1">
                  <c:v>3.4000000000000002E-2</c:v>
                </c:pt>
                <c:pt idx="2">
                  <c:v>6.7000000000000004E-2</c:v>
                </c:pt>
              </c:numCache>
            </c:numRef>
          </c:val>
        </c:ser>
        <c:ser>
          <c:idx val="1"/>
          <c:order val="1"/>
          <c:tx>
            <c:strRef>
              <c:f>Sheet1!$B$25</c:f>
              <c:strCache>
                <c:ptCount val="1"/>
                <c:pt idx="0">
                  <c:v>MaBSTOA</c:v>
                </c:pt>
              </c:strCache>
            </c:strRef>
          </c:tx>
          <c:spPr>
            <a:pattFill prst="dashHorz">
              <a:fgClr>
                <a:schemeClr val="accent1"/>
              </a:fgClr>
              <a:bgClr>
                <a:schemeClr val="bg1"/>
              </a:bgClr>
            </a:pattFill>
            <a:ln>
              <a:solidFill>
                <a:schemeClr val="accent1"/>
              </a:solidFill>
            </a:ln>
          </c:spPr>
          <c:invertIfNegative val="0"/>
          <c:dLbls>
            <c:spPr>
              <a:noFill/>
              <a:ln>
                <a:noFill/>
              </a:ln>
              <a:effectLst/>
            </c:spPr>
            <c:txPr>
              <a:bodyPr rot="-5400000" vert="horz"/>
              <a:lstStyle/>
              <a:p>
                <a:pPr>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Sheet1!$C$23:$H$23</c:f>
              <c:strCache>
                <c:ptCount val="3"/>
                <c:pt idx="0">
                  <c:v>1 Yr</c:v>
                </c:pt>
                <c:pt idx="1">
                  <c:v>3 Yrs</c:v>
                </c:pt>
                <c:pt idx="2">
                  <c:v>5 Yrs</c:v>
                </c:pt>
              </c:strCache>
            </c:strRef>
          </c:cat>
          <c:val>
            <c:numRef>
              <c:f>Sheet1!$C$25:$H$25</c:f>
              <c:numCache>
                <c:formatCode>0.0%</c:formatCode>
                <c:ptCount val="3"/>
                <c:pt idx="0">
                  <c:v>8.2000000000000003E-2</c:v>
                </c:pt>
                <c:pt idx="1">
                  <c:v>3.7999999999999999E-2</c:v>
                </c:pt>
                <c:pt idx="2">
                  <c:v>6.6000000000000003E-2</c:v>
                </c:pt>
              </c:numCache>
            </c:numRef>
          </c:val>
        </c:ser>
        <c:ser>
          <c:idx val="2"/>
          <c:order val="2"/>
          <c:tx>
            <c:strRef>
              <c:f>Sheet1!$B$26</c:f>
              <c:strCache>
                <c:ptCount val="1"/>
                <c:pt idx="0">
                  <c:v>MTA OPEB</c:v>
                </c:pt>
              </c:strCache>
            </c:strRef>
          </c:tx>
          <c:spPr>
            <a:pattFill prst="pct80">
              <a:fgClr>
                <a:schemeClr val="accent1"/>
              </a:fgClr>
              <a:bgClr>
                <a:schemeClr val="bg1"/>
              </a:bgClr>
            </a:pattFill>
          </c:spPr>
          <c:invertIfNegative val="0"/>
          <c:dLbls>
            <c:spPr>
              <a:noFill/>
              <a:ln>
                <a:noFill/>
              </a:ln>
              <a:effectLst/>
            </c:spPr>
            <c:txPr>
              <a:bodyPr rot="-5400000" vert="horz"/>
              <a:lstStyle/>
              <a:p>
                <a:pPr>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Sheet1!$C$23:$H$23</c:f>
              <c:strCache>
                <c:ptCount val="3"/>
                <c:pt idx="0">
                  <c:v>1 Yr</c:v>
                </c:pt>
                <c:pt idx="1">
                  <c:v>3 Yrs</c:v>
                </c:pt>
                <c:pt idx="2">
                  <c:v>5 Yrs</c:v>
                </c:pt>
              </c:strCache>
            </c:strRef>
          </c:cat>
          <c:val>
            <c:numRef>
              <c:f>Sheet1!$C$26:$H$26</c:f>
              <c:numCache>
                <c:formatCode>General</c:formatCode>
                <c:ptCount val="3"/>
                <c:pt idx="0" formatCode="0.0%">
                  <c:v>8.5999999999999993E-2</c:v>
                </c:pt>
              </c:numCache>
            </c:numRef>
          </c:val>
        </c:ser>
        <c:ser>
          <c:idx val="3"/>
          <c:order val="3"/>
          <c:tx>
            <c:strRef>
              <c:f>Sheet1!$B$27</c:f>
              <c:strCache>
                <c:ptCount val="1"/>
                <c:pt idx="0">
                  <c:v>S&amp;P 500</c:v>
                </c:pt>
              </c:strCache>
            </c:strRef>
          </c:tx>
          <c:spPr>
            <a:solidFill>
              <a:srgbClr val="00B050"/>
            </a:solidFill>
          </c:spPr>
          <c:invertIfNegative val="0"/>
          <c:cat>
            <c:strRef>
              <c:f>Sheet1!$C$23:$H$23</c:f>
              <c:strCache>
                <c:ptCount val="3"/>
                <c:pt idx="0">
                  <c:v>1 Yr</c:v>
                </c:pt>
                <c:pt idx="1">
                  <c:v>3 Yrs</c:v>
                </c:pt>
                <c:pt idx="2">
                  <c:v>5 Yrs</c:v>
                </c:pt>
              </c:strCache>
            </c:strRef>
          </c:cat>
          <c:val>
            <c:numRef>
              <c:f>Sheet1!$C$27:$H$27</c:f>
              <c:numCache>
                <c:formatCode>0.0%</c:formatCode>
                <c:ptCount val="3"/>
                <c:pt idx="0">
                  <c:v>0.12</c:v>
                </c:pt>
                <c:pt idx="1">
                  <c:v>8.8999999999999996E-2</c:v>
                </c:pt>
                <c:pt idx="2">
                  <c:v>0.14699999999999999</c:v>
                </c:pt>
              </c:numCache>
            </c:numRef>
          </c:val>
        </c:ser>
        <c:ser>
          <c:idx val="4"/>
          <c:order val="4"/>
          <c:tx>
            <c:strRef>
              <c:f>Sheet1!$B$28</c:f>
              <c:strCache>
                <c:ptCount val="1"/>
                <c:pt idx="0">
                  <c:v>Russell 2000</c:v>
                </c:pt>
              </c:strCache>
            </c:strRef>
          </c:tx>
          <c:spPr>
            <a:solidFill>
              <a:srgbClr val="92D050"/>
            </a:solidFill>
          </c:spPr>
          <c:invertIfNegative val="0"/>
          <c:cat>
            <c:strRef>
              <c:f>Sheet1!$C$23:$H$23</c:f>
              <c:strCache>
                <c:ptCount val="3"/>
                <c:pt idx="0">
                  <c:v>1 Yr</c:v>
                </c:pt>
                <c:pt idx="1">
                  <c:v>3 Yrs</c:v>
                </c:pt>
                <c:pt idx="2">
                  <c:v>5 Yrs</c:v>
                </c:pt>
              </c:strCache>
            </c:strRef>
          </c:cat>
          <c:val>
            <c:numRef>
              <c:f>Sheet1!$C$28:$H$28</c:f>
              <c:numCache>
                <c:formatCode>0.0%</c:formatCode>
                <c:ptCount val="3"/>
                <c:pt idx="0">
                  <c:v>0.21299999999999999</c:v>
                </c:pt>
                <c:pt idx="1">
                  <c:v>6.7000000000000004E-2</c:v>
                </c:pt>
                <c:pt idx="2">
                  <c:v>0.14499999999999999</c:v>
                </c:pt>
              </c:numCache>
            </c:numRef>
          </c:val>
        </c:ser>
        <c:ser>
          <c:idx val="5"/>
          <c:order val="5"/>
          <c:tx>
            <c:strRef>
              <c:f>Sheet1!$B$29</c:f>
              <c:strCache>
                <c:ptCount val="1"/>
                <c:pt idx="0">
                  <c:v>MSCI EAFE</c:v>
                </c:pt>
              </c:strCache>
            </c:strRef>
          </c:tx>
          <c:spPr>
            <a:solidFill>
              <a:schemeClr val="accent5">
                <a:lumMod val="50000"/>
              </a:schemeClr>
            </a:solidFill>
          </c:spPr>
          <c:invertIfNegative val="0"/>
          <c:cat>
            <c:strRef>
              <c:f>Sheet1!$C$23:$H$23</c:f>
              <c:strCache>
                <c:ptCount val="3"/>
                <c:pt idx="0">
                  <c:v>1 Yr</c:v>
                </c:pt>
                <c:pt idx="1">
                  <c:v>3 Yrs</c:v>
                </c:pt>
                <c:pt idx="2">
                  <c:v>5 Yrs</c:v>
                </c:pt>
              </c:strCache>
            </c:strRef>
          </c:cat>
          <c:val>
            <c:numRef>
              <c:f>Sheet1!$C$29:$H$29</c:f>
              <c:numCache>
                <c:formatCode>0.0%</c:formatCode>
                <c:ptCount val="3"/>
                <c:pt idx="0">
                  <c:v>0.01</c:v>
                </c:pt>
                <c:pt idx="1">
                  <c:v>-1.6E-2</c:v>
                </c:pt>
                <c:pt idx="2">
                  <c:v>6.5000000000000002E-2</c:v>
                </c:pt>
              </c:numCache>
            </c:numRef>
          </c:val>
        </c:ser>
        <c:ser>
          <c:idx val="6"/>
          <c:order val="6"/>
          <c:tx>
            <c:strRef>
              <c:f>Sheet1!$B$30</c:f>
              <c:strCache>
                <c:ptCount val="1"/>
                <c:pt idx="0">
                  <c:v>MSCI Emerging Mkts</c:v>
                </c:pt>
              </c:strCache>
            </c:strRef>
          </c:tx>
          <c:spPr>
            <a:solidFill>
              <a:schemeClr val="accent5">
                <a:lumMod val="60000"/>
                <a:lumOff val="40000"/>
              </a:schemeClr>
            </a:solidFill>
          </c:spPr>
          <c:invertIfNegative val="0"/>
          <c:cat>
            <c:strRef>
              <c:f>Sheet1!$C$23:$H$23</c:f>
              <c:strCache>
                <c:ptCount val="3"/>
                <c:pt idx="0">
                  <c:v>1 Yr</c:v>
                </c:pt>
                <c:pt idx="1">
                  <c:v>3 Yrs</c:v>
                </c:pt>
                <c:pt idx="2">
                  <c:v>5 Yrs</c:v>
                </c:pt>
              </c:strCache>
            </c:strRef>
          </c:cat>
          <c:val>
            <c:numRef>
              <c:f>Sheet1!$C$30:$H$30</c:f>
              <c:numCache>
                <c:formatCode>0.0%</c:formatCode>
                <c:ptCount val="3"/>
                <c:pt idx="0">
                  <c:v>0.112</c:v>
                </c:pt>
                <c:pt idx="1">
                  <c:v>-2.5999999999999999E-2</c:v>
                </c:pt>
                <c:pt idx="2">
                  <c:v>1.2999999999999999E-2</c:v>
                </c:pt>
              </c:numCache>
            </c:numRef>
          </c:val>
        </c:ser>
        <c:ser>
          <c:idx val="7"/>
          <c:order val="7"/>
          <c:tx>
            <c:strRef>
              <c:f>Sheet1!$B$31</c:f>
              <c:strCache>
                <c:ptCount val="1"/>
                <c:pt idx="0">
                  <c:v>Barclays Aggregate Bond Index</c:v>
                </c:pt>
              </c:strCache>
            </c:strRef>
          </c:tx>
          <c:spPr>
            <a:solidFill>
              <a:srgbClr val="FF0000"/>
            </a:solidFill>
          </c:spPr>
          <c:invertIfNegative val="0"/>
          <c:cat>
            <c:strRef>
              <c:f>Sheet1!$C$23:$H$23</c:f>
              <c:strCache>
                <c:ptCount val="3"/>
                <c:pt idx="0">
                  <c:v>1 Yr</c:v>
                </c:pt>
                <c:pt idx="1">
                  <c:v>3 Yrs</c:v>
                </c:pt>
                <c:pt idx="2">
                  <c:v>5 Yrs</c:v>
                </c:pt>
              </c:strCache>
            </c:strRef>
          </c:cat>
          <c:val>
            <c:numRef>
              <c:f>Sheet1!$C$31:$H$31</c:f>
              <c:numCache>
                <c:formatCode>0.0%</c:formatCode>
                <c:ptCount val="3"/>
                <c:pt idx="0">
                  <c:v>2.5999999999999999E-2</c:v>
                </c:pt>
                <c:pt idx="1">
                  <c:v>0.03</c:v>
                </c:pt>
                <c:pt idx="2">
                  <c:v>2.1999999999999999E-2</c:v>
                </c:pt>
              </c:numCache>
            </c:numRef>
          </c:val>
        </c:ser>
        <c:ser>
          <c:idx val="8"/>
          <c:order val="8"/>
          <c:tx>
            <c:strRef>
              <c:f>Sheet1!$B$32</c:f>
              <c:strCache>
                <c:ptCount val="1"/>
                <c:pt idx="0">
                  <c:v>Blommberg Commodity Index</c:v>
                </c:pt>
              </c:strCache>
            </c:strRef>
          </c:tx>
          <c:spPr>
            <a:solidFill>
              <a:schemeClr val="accent6">
                <a:lumMod val="60000"/>
                <a:lumOff val="40000"/>
              </a:schemeClr>
            </a:solidFill>
            <a:ln>
              <a:solidFill>
                <a:schemeClr val="accent5">
                  <a:lumMod val="60000"/>
                  <a:lumOff val="40000"/>
                </a:schemeClr>
              </a:solidFill>
            </a:ln>
          </c:spPr>
          <c:invertIfNegative val="0"/>
          <c:cat>
            <c:strRef>
              <c:f>Sheet1!$C$23:$H$23</c:f>
              <c:strCache>
                <c:ptCount val="3"/>
                <c:pt idx="0">
                  <c:v>1 Yr</c:v>
                </c:pt>
                <c:pt idx="1">
                  <c:v>3 Yrs</c:v>
                </c:pt>
                <c:pt idx="2">
                  <c:v>5 Yrs</c:v>
                </c:pt>
              </c:strCache>
            </c:strRef>
          </c:cat>
          <c:val>
            <c:numRef>
              <c:f>Sheet1!$C$32:$H$32</c:f>
              <c:numCache>
                <c:formatCode>0.0%</c:formatCode>
                <c:ptCount val="3"/>
                <c:pt idx="0">
                  <c:v>0.11800000000000001</c:v>
                </c:pt>
                <c:pt idx="1">
                  <c:v>-0.113</c:v>
                </c:pt>
                <c:pt idx="2">
                  <c:v>-0.09</c:v>
                </c:pt>
              </c:numCache>
            </c:numRef>
          </c:val>
        </c:ser>
        <c:ser>
          <c:idx val="9"/>
          <c:order val="9"/>
          <c:tx>
            <c:strRef>
              <c:f>Sheet1!$B$33</c:f>
              <c:strCache>
                <c:ptCount val="1"/>
                <c:pt idx="0">
                  <c:v>HFRI Fund Weighted Composite Index</c:v>
                </c:pt>
              </c:strCache>
            </c:strRef>
          </c:tx>
          <c:invertIfNegative val="0"/>
          <c:cat>
            <c:strRef>
              <c:f>Sheet1!$C$23:$H$23</c:f>
              <c:strCache>
                <c:ptCount val="3"/>
                <c:pt idx="0">
                  <c:v>1 Yr</c:v>
                </c:pt>
                <c:pt idx="1">
                  <c:v>3 Yrs</c:v>
                </c:pt>
                <c:pt idx="2">
                  <c:v>5 Yrs</c:v>
                </c:pt>
              </c:strCache>
            </c:strRef>
          </c:cat>
          <c:val>
            <c:numRef>
              <c:f>Sheet1!$C$33:$H$33</c:f>
              <c:numCache>
                <c:formatCode>0.0%</c:formatCode>
                <c:ptCount val="3"/>
                <c:pt idx="0">
                  <c:v>5.0000000000000001E-3</c:v>
                </c:pt>
                <c:pt idx="1">
                  <c:v>1.2E-2</c:v>
                </c:pt>
                <c:pt idx="2">
                  <c:v>3.4000000000000002E-2</c:v>
                </c:pt>
              </c:numCache>
            </c:numRef>
          </c:val>
        </c:ser>
        <c:ser>
          <c:idx val="10"/>
          <c:order val="10"/>
          <c:tx>
            <c:strRef>
              <c:f>Sheet1!$B$34</c:f>
              <c:strCache>
                <c:ptCount val="1"/>
                <c:pt idx="0">
                  <c:v>NCREIF Property Index</c:v>
                </c:pt>
              </c:strCache>
            </c:strRef>
          </c:tx>
          <c:spPr>
            <a:solidFill>
              <a:schemeClr val="accent4">
                <a:lumMod val="60000"/>
                <a:lumOff val="40000"/>
              </a:schemeClr>
            </a:solidFill>
          </c:spPr>
          <c:invertIfNegative val="0"/>
          <c:cat>
            <c:strRef>
              <c:f>Sheet1!$C$23:$H$23</c:f>
              <c:strCache>
                <c:ptCount val="3"/>
                <c:pt idx="0">
                  <c:v>1 Yr</c:v>
                </c:pt>
                <c:pt idx="1">
                  <c:v>3 Yrs</c:v>
                </c:pt>
                <c:pt idx="2">
                  <c:v>5 Yrs</c:v>
                </c:pt>
              </c:strCache>
            </c:strRef>
          </c:cat>
          <c:val>
            <c:numRef>
              <c:f>Sheet1!$C$34:$H$34</c:f>
              <c:numCache>
                <c:formatCode>0.0%</c:formatCode>
                <c:ptCount val="3"/>
                <c:pt idx="0">
                  <c:v>0.08</c:v>
                </c:pt>
                <c:pt idx="1">
                  <c:v>0.11</c:v>
                </c:pt>
                <c:pt idx="2">
                  <c:v>0.109</c:v>
                </c:pt>
              </c:numCache>
            </c:numRef>
          </c:val>
        </c:ser>
        <c:ser>
          <c:idx val="11"/>
          <c:order val="11"/>
          <c:tx>
            <c:strRef>
              <c:f>Sheet1!$B$35</c:f>
              <c:strCache>
                <c:ptCount val="1"/>
                <c:pt idx="0">
                  <c:v>Private Equity Benchmark</c:v>
                </c:pt>
              </c:strCache>
            </c:strRef>
          </c:tx>
          <c:spPr>
            <a:solidFill>
              <a:schemeClr val="accent4">
                <a:lumMod val="50000"/>
              </a:schemeClr>
            </a:solidFill>
            <a:ln>
              <a:solidFill>
                <a:schemeClr val="bg1">
                  <a:lumMod val="75000"/>
                </a:schemeClr>
              </a:solidFill>
            </a:ln>
          </c:spPr>
          <c:invertIfNegative val="0"/>
          <c:cat>
            <c:strRef>
              <c:f>Sheet1!$C$23:$H$23</c:f>
              <c:strCache>
                <c:ptCount val="3"/>
                <c:pt idx="0">
                  <c:v>1 Yr</c:v>
                </c:pt>
                <c:pt idx="1">
                  <c:v>3 Yrs</c:v>
                </c:pt>
                <c:pt idx="2">
                  <c:v>5 Yrs</c:v>
                </c:pt>
              </c:strCache>
            </c:strRef>
          </c:cat>
          <c:val>
            <c:numRef>
              <c:f>Sheet1!$C$35:$H$35</c:f>
              <c:numCache>
                <c:formatCode>0.0%</c:formatCode>
                <c:ptCount val="3"/>
                <c:pt idx="0">
                  <c:v>8.6999999999999994E-2</c:v>
                </c:pt>
                <c:pt idx="1">
                  <c:v>0.107</c:v>
                </c:pt>
                <c:pt idx="2">
                  <c:v>0.126</c:v>
                </c:pt>
              </c:numCache>
            </c:numRef>
          </c:val>
        </c:ser>
        <c:dLbls>
          <c:showLegendKey val="0"/>
          <c:showVal val="0"/>
          <c:showCatName val="0"/>
          <c:showSerName val="0"/>
          <c:showPercent val="0"/>
          <c:showBubbleSize val="0"/>
        </c:dLbls>
        <c:gapWidth val="312"/>
        <c:overlap val="-27"/>
        <c:axId val="290728536"/>
        <c:axId val="290160592"/>
      </c:barChart>
      <c:catAx>
        <c:axId val="290728536"/>
        <c:scaling>
          <c:orientation val="minMax"/>
        </c:scaling>
        <c:delete val="0"/>
        <c:axPos val="b"/>
        <c:numFmt formatCode="General" sourceLinked="0"/>
        <c:majorTickMark val="out"/>
        <c:minorTickMark val="none"/>
        <c:tickLblPos val="low"/>
        <c:crossAx val="290160592"/>
        <c:crosses val="autoZero"/>
        <c:auto val="1"/>
        <c:lblAlgn val="ctr"/>
        <c:lblOffset val="100"/>
        <c:noMultiLvlLbl val="0"/>
      </c:catAx>
      <c:valAx>
        <c:axId val="290160592"/>
        <c:scaling>
          <c:orientation val="minMax"/>
        </c:scaling>
        <c:delete val="0"/>
        <c:axPos val="l"/>
        <c:majorGridlines/>
        <c:numFmt formatCode="0.0%" sourceLinked="1"/>
        <c:majorTickMark val="out"/>
        <c:minorTickMark val="none"/>
        <c:tickLblPos val="nextTo"/>
        <c:crossAx val="290728536"/>
        <c:crosses val="autoZero"/>
        <c:crossBetween val="between"/>
      </c:valAx>
      <c:spPr>
        <a:ln>
          <a:solidFill>
            <a:schemeClr val="bg1">
              <a:lumMod val="50000"/>
            </a:schemeClr>
          </a:solidFill>
        </a:ln>
      </c:spPr>
    </c:plotArea>
    <c:legend>
      <c:legendPos val="r"/>
      <c:layout>
        <c:manualLayout>
          <c:xMode val="edge"/>
          <c:yMode val="edge"/>
          <c:x val="7.6112061295334155E-2"/>
          <c:y val="0.86283720761252858"/>
          <c:w val="0.88887696676609029"/>
          <c:h val="0.13599994915889749"/>
        </c:manualLayout>
      </c:layout>
      <c:overlay val="0"/>
    </c:legend>
    <c:plotVisOnly val="1"/>
    <c:dispBlanksAs val="gap"/>
    <c:showDLblsOverMax val="0"/>
  </c:chart>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Combined Plans-</a:t>
            </a:r>
            <a:r>
              <a:rPr lang="en-US" baseline="0"/>
              <a:t> Alternative Investments</a:t>
            </a:r>
          </a:p>
        </c:rich>
      </c:tx>
      <c:layout>
        <c:manualLayout>
          <c:xMode val="edge"/>
          <c:yMode val="edge"/>
          <c:x val="0.121497091057579"/>
          <c:y val="0"/>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25206567080304143"/>
          <c:y val="0.25780512039831599"/>
          <c:w val="0.48336237242603575"/>
          <c:h val="0.72219764568789735"/>
        </c:manualLayout>
      </c:layout>
      <c:pieChart>
        <c:varyColors val="1"/>
        <c:ser>
          <c:idx val="0"/>
          <c:order val="0"/>
          <c:dPt>
            <c:idx val="0"/>
            <c:bubble3D val="0"/>
            <c:spPr>
              <a:solidFill>
                <a:schemeClr val="accent1"/>
              </a:solidFill>
              <a:ln w="19050">
                <a:solidFill>
                  <a:schemeClr val="lt1"/>
                </a:solidFill>
              </a:ln>
              <a:effectLst/>
            </c:spPr>
          </c:dPt>
          <c:dPt>
            <c:idx val="1"/>
            <c:bubble3D val="0"/>
            <c:spPr>
              <a:solidFill>
                <a:schemeClr val="accent2"/>
              </a:solidFill>
              <a:ln w="19050">
                <a:solidFill>
                  <a:schemeClr val="lt1"/>
                </a:solidFill>
              </a:ln>
              <a:effectLst/>
            </c:spPr>
          </c:dPt>
          <c:dLbls>
            <c:dLbl>
              <c:idx val="0"/>
              <c:layout>
                <c:manualLayout>
                  <c:x val="8.8490671820613195E-2"/>
                  <c:y val="-0.19093596706591801"/>
                </c:manualLayout>
              </c:layout>
              <c:spPr>
                <a:noFill/>
                <a:ln>
                  <a:noFill/>
                </a:ln>
                <a:effectLst/>
              </c:spPr>
              <c:txPr>
                <a:bodyPr rot="0" spcFirstLastPara="1" vertOverflow="ellipsis" vert="horz" wrap="square" lIns="38100" tIns="19050" rIns="38100" bIns="19050" anchor="ctr" anchorCtr="1">
                  <a:spAutoFit/>
                </a:bodyPr>
                <a:lstStyle/>
                <a:p>
                  <a:pPr>
                    <a:defRPr sz="7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0"/>
              <c:showPercent val="1"/>
              <c:showBubbleSize val="0"/>
              <c:extLst>
                <c:ext xmlns:c15="http://schemas.microsoft.com/office/drawing/2012/chart" uri="{CE6537A1-D6FC-4f65-9D91-7224C49458BB}"/>
              </c:extLst>
            </c:dLbl>
            <c:dLbl>
              <c:idx val="1"/>
              <c:layout>
                <c:manualLayout>
                  <c:x val="-0.133236587418611"/>
                  <c:y val="0.25782277626776501"/>
                </c:manualLayout>
              </c:layout>
              <c:spPr>
                <a:noFill/>
                <a:ln>
                  <a:noFill/>
                </a:ln>
                <a:effectLst/>
              </c:spPr>
              <c:txPr>
                <a:bodyPr rot="0" spcFirstLastPara="1" vertOverflow="ellipsis" vert="horz" wrap="square" lIns="38100" tIns="19050" rIns="38100" bIns="19050" anchor="ctr" anchorCtr="1">
                  <a:spAutoFit/>
                </a:bodyPr>
                <a:lstStyle/>
                <a:p>
                  <a:pPr>
                    <a:defRPr sz="7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0"/>
              <c:showPercent val="1"/>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'Combined Plans Charts'!$A$10:$A$11</c:f>
              <c:strCache>
                <c:ptCount val="2"/>
                <c:pt idx="0">
                  <c:v>Non-MWBE Managed Assets (Alternatives)</c:v>
                </c:pt>
                <c:pt idx="1">
                  <c:v>MWBE Managed Assets (Alternatives)</c:v>
                </c:pt>
              </c:strCache>
            </c:strRef>
          </c:cat>
          <c:val>
            <c:numRef>
              <c:f>'Combined Plans Charts'!$B$10:$B$11</c:f>
              <c:numCache>
                <c:formatCode>#,##0</c:formatCode>
                <c:ptCount val="2"/>
                <c:pt idx="0" formatCode="_(&quot;$&quot;* #,##0_);_(&quot;$&quot;* \(#,##0\);_(&quot;$&quot;* &quot;-&quot;??_);_(@_)">
                  <c:v>2345073342</c:v>
                </c:pt>
                <c:pt idx="1">
                  <c:v>64837738</c:v>
                </c:pt>
              </c:numCache>
            </c:numRef>
          </c:val>
        </c:ser>
        <c:dLbls>
          <c:showLegendKey val="0"/>
          <c:showVal val="0"/>
          <c:showCatName val="0"/>
          <c:showSerName val="0"/>
          <c:showPercent val="0"/>
          <c:showBubbleSize val="0"/>
          <c:showLeaderLines val="1"/>
        </c:dLbls>
        <c:firstSliceAng val="331"/>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1621344396619784"/>
          <c:y val="5.2011489438540254E-2"/>
          <c:w val="0.82887816684364868"/>
          <c:h val="0.82962272123963821"/>
        </c:manualLayout>
      </c:layout>
      <c:scatterChart>
        <c:scatterStyle val="lineMarker"/>
        <c:varyColors val="0"/>
        <c:ser>
          <c:idx val="0"/>
          <c:order val="0"/>
          <c:tx>
            <c:strRef>
              <c:f>'MTA 3 YR'!$A$3</c:f>
              <c:strCache>
                <c:ptCount val="1"/>
                <c:pt idx="0">
                  <c:v>MaBSTOA</c:v>
                </c:pt>
              </c:strCache>
            </c:strRef>
          </c:tx>
          <c:spPr>
            <a:ln w="28575">
              <a:noFill/>
            </a:ln>
          </c:spPr>
          <c:marker>
            <c:symbol val="square"/>
            <c:size val="11"/>
            <c:spPr>
              <a:solidFill>
                <a:srgbClr val="92D050"/>
              </a:solidFill>
              <a:ln>
                <a:noFill/>
              </a:ln>
            </c:spPr>
          </c:marker>
          <c:dPt>
            <c:idx val="0"/>
            <c:bubble3D val="0"/>
          </c:dPt>
          <c:dPt>
            <c:idx val="2"/>
            <c:bubble3D val="0"/>
          </c:dPt>
          <c:dLbls>
            <c:dLbl>
              <c:idx val="0"/>
              <c:layout>
                <c:manualLayout>
                  <c:x val="-1.0844400313582848E-2"/>
                  <c:y val="1.8166094745508898E-2"/>
                </c:manualLayout>
              </c:layout>
              <c:showLegendKey val="0"/>
              <c:showVal val="0"/>
              <c:showCatName val="0"/>
              <c:showSerName val="1"/>
              <c:showPercent val="0"/>
              <c:showBubbleSize val="0"/>
              <c:extLst>
                <c:ext xmlns:c15="http://schemas.microsoft.com/office/drawing/2012/chart" uri="{CE6537A1-D6FC-4f65-9D91-7224C49458BB}">
                  <c15:layout/>
                </c:ext>
              </c:extLst>
            </c:dLbl>
            <c:spPr>
              <a:noFill/>
              <a:ln>
                <a:noFill/>
              </a:ln>
              <a:effectLst/>
            </c:spPr>
            <c:txPr>
              <a:bodyPr/>
              <a:lstStyle/>
              <a:p>
                <a:pPr>
                  <a:defRPr sz="800"/>
                </a:pPr>
                <a:endParaRPr lang="en-US"/>
              </a:p>
            </c:txPr>
            <c:showLegendKey val="0"/>
            <c:showVal val="0"/>
            <c:showCatName val="0"/>
            <c:showSerName val="1"/>
            <c:showPercent val="0"/>
            <c:showBubbleSize val="0"/>
            <c:showLeaderLines val="0"/>
            <c:extLst>
              <c:ext xmlns:c15="http://schemas.microsoft.com/office/drawing/2012/chart" uri="{CE6537A1-D6FC-4f65-9D91-7224C49458BB}">
                <c15:showLeaderLines val="0"/>
              </c:ext>
            </c:extLst>
          </c:dLbls>
          <c:xVal>
            <c:numRef>
              <c:f>'MTA 3 YR'!$C$3</c:f>
              <c:numCache>
                <c:formatCode>0.0%</c:formatCode>
                <c:ptCount val="1"/>
                <c:pt idx="0">
                  <c:v>5.8000000000000003E-2</c:v>
                </c:pt>
              </c:numCache>
            </c:numRef>
          </c:xVal>
          <c:yVal>
            <c:numRef>
              <c:f>'MTA 3 YR'!$B$3</c:f>
              <c:numCache>
                <c:formatCode>0.0%</c:formatCode>
                <c:ptCount val="1"/>
                <c:pt idx="0">
                  <c:v>3.7999999999999999E-2</c:v>
                </c:pt>
              </c:numCache>
            </c:numRef>
          </c:yVal>
          <c:smooth val="0"/>
        </c:ser>
        <c:ser>
          <c:idx val="1"/>
          <c:order val="1"/>
          <c:tx>
            <c:strRef>
              <c:f>'MTA 3 YR'!$A$2</c:f>
              <c:strCache>
                <c:ptCount val="1"/>
                <c:pt idx="0">
                  <c:v>MTA</c:v>
                </c:pt>
              </c:strCache>
            </c:strRef>
          </c:tx>
          <c:spPr>
            <a:ln w="28575">
              <a:noFill/>
            </a:ln>
          </c:spPr>
          <c:marker>
            <c:symbol val="square"/>
            <c:size val="11"/>
            <c:spPr>
              <a:solidFill>
                <a:schemeClr val="accent1"/>
              </a:solidFill>
              <a:ln>
                <a:noFill/>
              </a:ln>
            </c:spPr>
          </c:marker>
          <c:dLbls>
            <c:dLbl>
              <c:idx val="0"/>
              <c:layout>
                <c:manualLayout>
                  <c:x val="-7.5970694887763646E-2"/>
                  <c:y val="6.4404874394430531E-2"/>
                </c:manualLayout>
              </c:layout>
              <c:dLblPos val="r"/>
              <c:showLegendKey val="0"/>
              <c:showVal val="0"/>
              <c:showCatName val="0"/>
              <c:showSerName val="1"/>
              <c:showPercent val="0"/>
              <c:showBubbleSize val="0"/>
              <c:extLst>
                <c:ext xmlns:c15="http://schemas.microsoft.com/office/drawing/2012/chart" uri="{CE6537A1-D6FC-4f65-9D91-7224C49458BB}">
                  <c15:layout/>
                </c:ext>
              </c:extLst>
            </c:dLbl>
            <c:spPr>
              <a:noFill/>
              <a:ln>
                <a:noFill/>
              </a:ln>
              <a:effectLst/>
            </c:spPr>
            <c:txPr>
              <a:bodyPr/>
              <a:lstStyle/>
              <a:p>
                <a:pPr>
                  <a:defRPr sz="800"/>
                </a:pPr>
                <a:endParaRPr lang="en-US"/>
              </a:p>
            </c:txPr>
            <c:dLblPos val="t"/>
            <c:showLegendKey val="0"/>
            <c:showVal val="0"/>
            <c:showCatName val="0"/>
            <c:showSerName val="1"/>
            <c:showPercent val="0"/>
            <c:showBubbleSize val="0"/>
            <c:showLeaderLines val="0"/>
            <c:extLst>
              <c:ext xmlns:c15="http://schemas.microsoft.com/office/drawing/2012/chart" uri="{CE6537A1-D6FC-4f65-9D91-7224C49458BB}">
                <c15:showLeaderLines val="0"/>
              </c:ext>
            </c:extLst>
          </c:dLbls>
          <c:xVal>
            <c:numRef>
              <c:f>'MTA 3 YR'!$C$2</c:f>
              <c:numCache>
                <c:formatCode>0.0%</c:formatCode>
                <c:ptCount val="1"/>
                <c:pt idx="0">
                  <c:v>5.7000000000000002E-2</c:v>
                </c:pt>
              </c:numCache>
            </c:numRef>
          </c:xVal>
          <c:yVal>
            <c:numRef>
              <c:f>'MTA 3 YR'!$B$2</c:f>
              <c:numCache>
                <c:formatCode>0.0%</c:formatCode>
                <c:ptCount val="1"/>
                <c:pt idx="0">
                  <c:v>3.4000000000000002E-2</c:v>
                </c:pt>
              </c:numCache>
            </c:numRef>
          </c:yVal>
          <c:smooth val="0"/>
        </c:ser>
        <c:ser>
          <c:idx val="2"/>
          <c:order val="2"/>
          <c:tx>
            <c:strRef>
              <c:f>'MTA 3 YR'!$A$4</c:f>
              <c:strCache>
                <c:ptCount val="1"/>
                <c:pt idx="0">
                  <c:v>Median Public Fund</c:v>
                </c:pt>
              </c:strCache>
            </c:strRef>
          </c:tx>
          <c:spPr>
            <a:ln w="28575">
              <a:noFill/>
            </a:ln>
          </c:spPr>
          <c:marker>
            <c:symbol val="square"/>
            <c:size val="11"/>
            <c:spPr>
              <a:solidFill>
                <a:sysClr val="windowText" lastClr="000000"/>
              </a:solidFill>
              <a:ln>
                <a:noFill/>
              </a:ln>
            </c:spPr>
          </c:marker>
          <c:dLbls>
            <c:dLbl>
              <c:idx val="0"/>
              <c:layout>
                <c:manualLayout>
                  <c:x val="-5.772636124621775E-3"/>
                  <c:y val="-5.5139672698481114E-2"/>
                </c:manualLayout>
              </c:layout>
              <c:tx>
                <c:rich>
                  <a:bodyPr/>
                  <a:lstStyle/>
                  <a:p>
                    <a:r>
                      <a:rPr lang="en-US" dirty="0" smtClean="0"/>
                      <a:t>Median</a:t>
                    </a:r>
                    <a:endParaRPr lang="en-US" dirty="0"/>
                  </a:p>
                </c:rich>
              </c:tx>
              <c:showLegendKey val="0"/>
              <c:showVal val="0"/>
              <c:showCatName val="0"/>
              <c:showSerName val="1"/>
              <c:showPercent val="0"/>
              <c:showBubbleSize val="0"/>
              <c:extLst>
                <c:ext xmlns:c15="http://schemas.microsoft.com/office/drawing/2012/chart" uri="{CE6537A1-D6FC-4f65-9D91-7224C49458BB}">
                  <c15:layout/>
                </c:ext>
              </c:extLst>
            </c:dLbl>
            <c:spPr>
              <a:noFill/>
              <a:ln>
                <a:noFill/>
              </a:ln>
              <a:effectLst/>
            </c:spPr>
            <c:txPr>
              <a:bodyPr/>
              <a:lstStyle/>
              <a:p>
                <a:pPr>
                  <a:defRPr sz="800"/>
                </a:pPr>
                <a:endParaRPr lang="en-US"/>
              </a:p>
            </c:txPr>
            <c:showLegendKey val="0"/>
            <c:showVal val="0"/>
            <c:showCatName val="0"/>
            <c:showSerName val="1"/>
            <c:showPercent val="0"/>
            <c:showBubbleSize val="0"/>
            <c:showLeaderLines val="0"/>
            <c:extLst>
              <c:ext xmlns:c15="http://schemas.microsoft.com/office/drawing/2012/chart" uri="{CE6537A1-D6FC-4f65-9D91-7224C49458BB}">
                <c15:showLeaderLines val="0"/>
              </c:ext>
            </c:extLst>
          </c:dLbls>
          <c:errBars>
            <c:errDir val="y"/>
            <c:errBarType val="both"/>
            <c:errValType val="fixedVal"/>
            <c:noEndCap val="0"/>
            <c:val val="1000"/>
          </c:errBars>
          <c:errBars>
            <c:errDir val="x"/>
            <c:errBarType val="both"/>
            <c:errValType val="fixedVal"/>
            <c:noEndCap val="0"/>
            <c:val val="1000"/>
          </c:errBars>
          <c:xVal>
            <c:numRef>
              <c:f>'MTA 3 YR'!$C$4</c:f>
              <c:numCache>
                <c:formatCode>0.0%</c:formatCode>
                <c:ptCount val="1"/>
                <c:pt idx="0">
                  <c:v>6.5000000000000002E-2</c:v>
                </c:pt>
              </c:numCache>
            </c:numRef>
          </c:xVal>
          <c:yVal>
            <c:numRef>
              <c:f>'MTA 3 YR'!$B$4</c:f>
              <c:numCache>
                <c:formatCode>0.0%</c:formatCode>
                <c:ptCount val="1"/>
                <c:pt idx="0">
                  <c:v>4.1000000000000002E-2</c:v>
                </c:pt>
              </c:numCache>
            </c:numRef>
          </c:yVal>
          <c:smooth val="0"/>
        </c:ser>
        <c:ser>
          <c:idx val="3"/>
          <c:order val="3"/>
          <c:tx>
            <c:strRef>
              <c:f>'MTA 3 YR'!$A$5</c:f>
              <c:strCache>
                <c:ptCount val="1"/>
                <c:pt idx="0">
                  <c:v>60/40</c:v>
                </c:pt>
              </c:strCache>
            </c:strRef>
          </c:tx>
          <c:spPr>
            <a:ln w="28575">
              <a:noFill/>
            </a:ln>
          </c:spPr>
          <c:marker>
            <c:symbol val="square"/>
            <c:size val="11"/>
            <c:spPr>
              <a:solidFill>
                <a:srgbClr val="C0504D"/>
              </a:solidFill>
              <a:ln>
                <a:noFill/>
              </a:ln>
            </c:spPr>
          </c:marker>
          <c:dLbls>
            <c:dLbl>
              <c:idx val="0"/>
              <c:layout>
                <c:manualLayout>
                  <c:x val="-5.9477266772758625E-3"/>
                  <c:y val="8.8878679300243221E-3"/>
                </c:manualLayout>
              </c:layout>
              <c:showLegendKey val="0"/>
              <c:showVal val="0"/>
              <c:showCatName val="0"/>
              <c:showSerName val="1"/>
              <c:showPercent val="0"/>
              <c:showBubbleSize val="0"/>
              <c:extLst>
                <c:ext xmlns:c15="http://schemas.microsoft.com/office/drawing/2012/chart" uri="{CE6537A1-D6FC-4f65-9D91-7224C49458BB}">
                  <c15:layout/>
                </c:ext>
              </c:extLst>
            </c:dLbl>
            <c:spPr>
              <a:noFill/>
              <a:ln>
                <a:noFill/>
              </a:ln>
              <a:effectLst/>
            </c:spPr>
            <c:txPr>
              <a:bodyPr/>
              <a:lstStyle/>
              <a:p>
                <a:pPr>
                  <a:defRPr sz="800"/>
                </a:pPr>
                <a:endParaRPr lang="en-US"/>
              </a:p>
            </c:txPr>
            <c:showLegendKey val="0"/>
            <c:showVal val="0"/>
            <c:showCatName val="0"/>
            <c:showSerName val="1"/>
            <c:showPercent val="0"/>
            <c:showBubbleSize val="0"/>
            <c:showLeaderLines val="0"/>
            <c:extLst>
              <c:ext xmlns:c15="http://schemas.microsoft.com/office/drawing/2012/chart" uri="{CE6537A1-D6FC-4f65-9D91-7224C49458BB}">
                <c15:showLeaderLines val="0"/>
              </c:ext>
            </c:extLst>
          </c:dLbls>
          <c:xVal>
            <c:numRef>
              <c:f>'MTA 3 YR'!$C$5</c:f>
              <c:numCache>
                <c:formatCode>0.0%</c:formatCode>
                <c:ptCount val="1"/>
                <c:pt idx="0">
                  <c:v>6.8000000000000005E-2</c:v>
                </c:pt>
              </c:numCache>
            </c:numRef>
          </c:xVal>
          <c:yVal>
            <c:numRef>
              <c:f>'MTA 3 YR'!$B$5</c:f>
              <c:numCache>
                <c:formatCode>0.0%</c:formatCode>
                <c:ptCount val="1"/>
                <c:pt idx="0">
                  <c:v>3.3000000000000002E-2</c:v>
                </c:pt>
              </c:numCache>
            </c:numRef>
          </c:yVal>
          <c:smooth val="0"/>
        </c:ser>
        <c:dLbls>
          <c:showLegendKey val="0"/>
          <c:showVal val="0"/>
          <c:showCatName val="0"/>
          <c:showSerName val="0"/>
          <c:showPercent val="0"/>
          <c:showBubbleSize val="0"/>
        </c:dLbls>
        <c:axId val="370413424"/>
        <c:axId val="370413816"/>
      </c:scatterChart>
      <c:valAx>
        <c:axId val="370413424"/>
        <c:scaling>
          <c:orientation val="minMax"/>
          <c:max val="7.0000000000000007E-2"/>
          <c:min val="5.5000000000000014E-2"/>
        </c:scaling>
        <c:delete val="0"/>
        <c:axPos val="b"/>
        <c:title>
          <c:tx>
            <c:rich>
              <a:bodyPr/>
              <a:lstStyle/>
              <a:p>
                <a:pPr>
                  <a:defRPr sz="800" b="1" i="0" u="none" strike="noStrike" baseline="0">
                    <a:solidFill>
                      <a:srgbClr val="000000"/>
                    </a:solidFill>
                    <a:latin typeface="Calibri"/>
                    <a:ea typeface="Calibri"/>
                    <a:cs typeface="Calibri"/>
                  </a:defRPr>
                </a:pPr>
                <a:r>
                  <a:rPr lang="en-US" sz="800"/>
                  <a:t>Risk (Standard Deviation)</a:t>
                </a:r>
              </a:p>
            </c:rich>
          </c:tx>
          <c:layout>
            <c:manualLayout>
              <c:xMode val="edge"/>
              <c:yMode val="edge"/>
              <c:x val="0.41763609035606541"/>
              <c:y val="0.94541139152141984"/>
            </c:manualLayout>
          </c:layout>
          <c:overlay val="0"/>
        </c:title>
        <c:numFmt formatCode="0.0%" sourceLinked="0"/>
        <c:majorTickMark val="out"/>
        <c:minorTickMark val="none"/>
        <c:tickLblPos val="nextTo"/>
        <c:txPr>
          <a:bodyPr rot="0" vert="horz"/>
          <a:lstStyle/>
          <a:p>
            <a:pPr>
              <a:defRPr sz="700" b="0" i="0" u="none" strike="noStrike" baseline="0">
                <a:solidFill>
                  <a:srgbClr val="000000"/>
                </a:solidFill>
                <a:latin typeface="Calibri"/>
                <a:ea typeface="Calibri"/>
                <a:cs typeface="Calibri"/>
              </a:defRPr>
            </a:pPr>
            <a:endParaRPr lang="en-US"/>
          </a:p>
        </c:txPr>
        <c:crossAx val="370413816"/>
        <c:crosses val="autoZero"/>
        <c:crossBetween val="midCat"/>
        <c:majorUnit val="5.000000000000001E-3"/>
      </c:valAx>
      <c:valAx>
        <c:axId val="370413816"/>
        <c:scaling>
          <c:orientation val="minMax"/>
          <c:max val="0.14000000000000001"/>
          <c:min val="0"/>
        </c:scaling>
        <c:delete val="0"/>
        <c:axPos val="l"/>
        <c:title>
          <c:tx>
            <c:rich>
              <a:bodyPr/>
              <a:lstStyle/>
              <a:p>
                <a:pPr>
                  <a:defRPr sz="800" b="1" i="0" u="none" strike="noStrike" baseline="0">
                    <a:solidFill>
                      <a:srgbClr val="000000"/>
                    </a:solidFill>
                    <a:latin typeface="Calibri"/>
                    <a:ea typeface="Calibri"/>
                    <a:cs typeface="Calibri"/>
                  </a:defRPr>
                </a:pPr>
                <a:r>
                  <a:rPr lang="en-US" sz="800"/>
                  <a:t>Annualized Return</a:t>
                </a:r>
              </a:p>
            </c:rich>
          </c:tx>
          <c:layout>
            <c:manualLayout>
              <c:xMode val="edge"/>
              <c:yMode val="edge"/>
              <c:x val="0"/>
              <c:y val="0.29675700731027627"/>
            </c:manualLayout>
          </c:layout>
          <c:overlay val="0"/>
        </c:title>
        <c:numFmt formatCode="0.0%" sourceLinked="0"/>
        <c:majorTickMark val="out"/>
        <c:minorTickMark val="none"/>
        <c:tickLblPos val="nextTo"/>
        <c:txPr>
          <a:bodyPr rot="0" vert="horz"/>
          <a:lstStyle/>
          <a:p>
            <a:pPr>
              <a:defRPr sz="700" b="0" i="0" u="none" strike="noStrike" baseline="0">
                <a:solidFill>
                  <a:srgbClr val="000000"/>
                </a:solidFill>
                <a:latin typeface="Calibri"/>
                <a:ea typeface="Calibri"/>
                <a:cs typeface="Calibri"/>
              </a:defRPr>
            </a:pPr>
            <a:endParaRPr lang="en-US"/>
          </a:p>
        </c:txPr>
        <c:crossAx val="370413424"/>
        <c:crosses val="autoZero"/>
        <c:crossBetween val="midCat"/>
        <c:majorUnit val="2.0000000000000004E-2"/>
      </c:valAx>
    </c:plotArea>
    <c:plotVisOnly val="1"/>
    <c:dispBlanksAs val="gap"/>
    <c:showDLblsOverMax val="0"/>
  </c:chart>
  <c:spPr>
    <a:ln>
      <a:solidFill>
        <a:sysClr val="windowText" lastClr="000000"/>
      </a:solidFill>
    </a:ln>
  </c:spPr>
  <c:txPr>
    <a:bodyPr/>
    <a:lstStyle/>
    <a:p>
      <a:pPr>
        <a:defRPr sz="1000" b="0" i="0" u="none" strike="noStrike" baseline="0">
          <a:solidFill>
            <a:srgbClr val="000000"/>
          </a:solidFill>
          <a:latin typeface="Calibri"/>
          <a:ea typeface="Calibri"/>
          <a:cs typeface="Calibri"/>
        </a:defRPr>
      </a:pPr>
      <a:endParaRPr lang="en-US"/>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2304868925532246"/>
          <c:y val="5.1783932376189327E-2"/>
          <c:w val="0.81660848061677216"/>
          <c:h val="0.80120707335036856"/>
        </c:manualLayout>
      </c:layout>
      <c:scatterChart>
        <c:scatterStyle val="lineMarker"/>
        <c:varyColors val="0"/>
        <c:ser>
          <c:idx val="0"/>
          <c:order val="0"/>
          <c:tx>
            <c:strRef>
              <c:f>'MTA 5 YR'!$A$3</c:f>
              <c:strCache>
                <c:ptCount val="1"/>
                <c:pt idx="0">
                  <c:v>MaBSTOA</c:v>
                </c:pt>
              </c:strCache>
            </c:strRef>
          </c:tx>
          <c:spPr>
            <a:ln w="28575">
              <a:noFill/>
            </a:ln>
          </c:spPr>
          <c:marker>
            <c:symbol val="square"/>
            <c:size val="11"/>
            <c:spPr>
              <a:solidFill>
                <a:srgbClr val="92D050"/>
              </a:solidFill>
              <a:ln>
                <a:noFill/>
              </a:ln>
            </c:spPr>
          </c:marker>
          <c:dPt>
            <c:idx val="0"/>
            <c:bubble3D val="0"/>
          </c:dPt>
          <c:dPt>
            <c:idx val="2"/>
            <c:bubble3D val="0"/>
          </c:dPt>
          <c:dLbls>
            <c:dLbl>
              <c:idx val="0"/>
              <c:layout>
                <c:manualLayout>
                  <c:x val="-8.2211173799652967E-2"/>
                  <c:y val="5.3177616055788558E-2"/>
                </c:manualLayout>
              </c:layout>
              <c:showLegendKey val="0"/>
              <c:showVal val="0"/>
              <c:showCatName val="0"/>
              <c:showSerName val="1"/>
              <c:showPercent val="0"/>
              <c:showBubbleSize val="0"/>
              <c:extLst>
                <c:ext xmlns:c15="http://schemas.microsoft.com/office/drawing/2012/chart" uri="{CE6537A1-D6FC-4f65-9D91-7224C49458BB}">
                  <c15:layout/>
                </c:ext>
              </c:extLst>
            </c:dLbl>
            <c:spPr>
              <a:noFill/>
              <a:ln>
                <a:noFill/>
              </a:ln>
              <a:effectLst/>
            </c:spPr>
            <c:txPr>
              <a:bodyPr/>
              <a:lstStyle/>
              <a:p>
                <a:pPr>
                  <a:defRPr sz="800"/>
                </a:pPr>
                <a:endParaRPr lang="en-US"/>
              </a:p>
            </c:txPr>
            <c:showLegendKey val="0"/>
            <c:showVal val="0"/>
            <c:showCatName val="0"/>
            <c:showSerName val="1"/>
            <c:showPercent val="0"/>
            <c:showBubbleSize val="0"/>
            <c:showLeaderLines val="0"/>
            <c:extLst>
              <c:ext xmlns:c15="http://schemas.microsoft.com/office/drawing/2012/chart" uri="{CE6537A1-D6FC-4f65-9D91-7224C49458BB}">
                <c15:showLeaderLines val="0"/>
              </c:ext>
            </c:extLst>
          </c:dLbls>
          <c:xVal>
            <c:numRef>
              <c:f>'MTA 5 YR'!$C$3</c:f>
              <c:numCache>
                <c:formatCode>0.0%</c:formatCode>
                <c:ptCount val="1"/>
                <c:pt idx="0">
                  <c:v>6.0999999999999999E-2</c:v>
                </c:pt>
              </c:numCache>
            </c:numRef>
          </c:xVal>
          <c:yVal>
            <c:numRef>
              <c:f>'MTA 5 YR'!$B$3</c:f>
              <c:numCache>
                <c:formatCode>0.0%</c:formatCode>
                <c:ptCount val="1"/>
                <c:pt idx="0">
                  <c:v>6.7000000000000004E-2</c:v>
                </c:pt>
              </c:numCache>
            </c:numRef>
          </c:yVal>
          <c:smooth val="0"/>
        </c:ser>
        <c:ser>
          <c:idx val="1"/>
          <c:order val="1"/>
          <c:tx>
            <c:strRef>
              <c:f>'MTA 5 YR'!$A$2</c:f>
              <c:strCache>
                <c:ptCount val="1"/>
                <c:pt idx="0">
                  <c:v>MTA</c:v>
                </c:pt>
              </c:strCache>
            </c:strRef>
          </c:tx>
          <c:spPr>
            <a:ln w="28575">
              <a:noFill/>
            </a:ln>
          </c:spPr>
          <c:marker>
            <c:symbol val="square"/>
            <c:size val="11"/>
            <c:spPr>
              <a:solidFill>
                <a:schemeClr val="accent1"/>
              </a:solidFill>
              <a:ln>
                <a:noFill/>
              </a:ln>
            </c:spPr>
          </c:marker>
          <c:dLbls>
            <c:dLbl>
              <c:idx val="0"/>
              <c:layout>
                <c:manualLayout>
                  <c:x val="-6.5808162671570955E-2"/>
                  <c:y val="5.4340798700329894E-2"/>
                </c:manualLayout>
              </c:layout>
              <c:dLblPos val="r"/>
              <c:showLegendKey val="0"/>
              <c:showVal val="0"/>
              <c:showCatName val="0"/>
              <c:showSerName val="1"/>
              <c:showPercent val="0"/>
              <c:showBubbleSize val="0"/>
              <c:extLst>
                <c:ext xmlns:c15="http://schemas.microsoft.com/office/drawing/2012/chart" uri="{CE6537A1-D6FC-4f65-9D91-7224C49458BB}">
                  <c15:layout/>
                </c:ext>
              </c:extLst>
            </c:dLbl>
            <c:spPr>
              <a:noFill/>
              <a:ln>
                <a:noFill/>
              </a:ln>
              <a:effectLst/>
            </c:spPr>
            <c:txPr>
              <a:bodyPr/>
              <a:lstStyle/>
              <a:p>
                <a:pPr>
                  <a:defRPr sz="800"/>
                </a:pPr>
                <a:endParaRPr lang="en-US"/>
              </a:p>
            </c:txPr>
            <c:dLblPos val="t"/>
            <c:showLegendKey val="0"/>
            <c:showVal val="0"/>
            <c:showCatName val="0"/>
            <c:showSerName val="1"/>
            <c:showPercent val="0"/>
            <c:showBubbleSize val="0"/>
            <c:showLeaderLines val="0"/>
            <c:extLst>
              <c:ext xmlns:c15="http://schemas.microsoft.com/office/drawing/2012/chart" uri="{CE6537A1-D6FC-4f65-9D91-7224C49458BB}">
                <c15:showLeaderLines val="0"/>
              </c:ext>
            </c:extLst>
          </c:dLbls>
          <c:xVal>
            <c:numRef>
              <c:f>'MTA 5 YR'!$C$2</c:f>
              <c:numCache>
                <c:formatCode>0.0%</c:formatCode>
                <c:ptCount val="1"/>
                <c:pt idx="0">
                  <c:v>5.8000000000000003E-2</c:v>
                </c:pt>
              </c:numCache>
            </c:numRef>
          </c:xVal>
          <c:yVal>
            <c:numRef>
              <c:f>'MTA 5 YR'!$B$2</c:f>
              <c:numCache>
                <c:formatCode>0.0%</c:formatCode>
                <c:ptCount val="1"/>
                <c:pt idx="0">
                  <c:v>6.7000000000000004E-2</c:v>
                </c:pt>
              </c:numCache>
            </c:numRef>
          </c:yVal>
          <c:smooth val="0"/>
        </c:ser>
        <c:ser>
          <c:idx val="2"/>
          <c:order val="2"/>
          <c:tx>
            <c:strRef>
              <c:f>'MTA 5 YR'!$A$4</c:f>
              <c:strCache>
                <c:ptCount val="1"/>
                <c:pt idx="0">
                  <c:v>Median Public Fund</c:v>
                </c:pt>
              </c:strCache>
            </c:strRef>
          </c:tx>
          <c:spPr>
            <a:ln w="28575">
              <a:noFill/>
            </a:ln>
          </c:spPr>
          <c:marker>
            <c:symbol val="square"/>
            <c:size val="11"/>
            <c:spPr>
              <a:solidFill>
                <a:sysClr val="windowText" lastClr="000000"/>
              </a:solidFill>
              <a:ln>
                <a:noFill/>
              </a:ln>
            </c:spPr>
          </c:marker>
          <c:dLbls>
            <c:dLbl>
              <c:idx val="0"/>
              <c:layout>
                <c:manualLayout>
                  <c:x val="-9.1845870575909764E-3"/>
                  <c:y val="-3.7661041728137647E-2"/>
                </c:manualLayout>
              </c:layout>
              <c:tx>
                <c:rich>
                  <a:bodyPr/>
                  <a:lstStyle/>
                  <a:p>
                    <a:r>
                      <a:rPr lang="en-US" dirty="0" smtClean="0"/>
                      <a:t>Median</a:t>
                    </a:r>
                    <a:endParaRPr lang="en-US" dirty="0"/>
                  </a:p>
                </c:rich>
              </c:tx>
              <c:showLegendKey val="0"/>
              <c:showVal val="0"/>
              <c:showCatName val="0"/>
              <c:showSerName val="1"/>
              <c:showPercent val="0"/>
              <c:showBubbleSize val="0"/>
              <c:extLst>
                <c:ext xmlns:c15="http://schemas.microsoft.com/office/drawing/2012/chart" uri="{CE6537A1-D6FC-4f65-9D91-7224C49458BB}">
                  <c15:layout/>
                </c:ext>
              </c:extLst>
            </c:dLbl>
            <c:spPr>
              <a:noFill/>
              <a:ln>
                <a:noFill/>
              </a:ln>
              <a:effectLst/>
            </c:spPr>
            <c:txPr>
              <a:bodyPr/>
              <a:lstStyle/>
              <a:p>
                <a:pPr>
                  <a:defRPr sz="800"/>
                </a:pPr>
                <a:endParaRPr lang="en-US"/>
              </a:p>
            </c:txPr>
            <c:showLegendKey val="0"/>
            <c:showVal val="0"/>
            <c:showCatName val="0"/>
            <c:showSerName val="1"/>
            <c:showPercent val="0"/>
            <c:showBubbleSize val="0"/>
            <c:showLeaderLines val="0"/>
            <c:extLst>
              <c:ext xmlns:c15="http://schemas.microsoft.com/office/drawing/2012/chart" uri="{CE6537A1-D6FC-4f65-9D91-7224C49458BB}">
                <c15:showLeaderLines val="0"/>
              </c:ext>
            </c:extLst>
          </c:dLbls>
          <c:errBars>
            <c:errDir val="y"/>
            <c:errBarType val="both"/>
            <c:errValType val="fixedVal"/>
            <c:noEndCap val="0"/>
            <c:val val="1000"/>
          </c:errBars>
          <c:errBars>
            <c:errDir val="x"/>
            <c:errBarType val="both"/>
            <c:errValType val="fixedVal"/>
            <c:noEndCap val="0"/>
            <c:val val="1000"/>
          </c:errBars>
          <c:xVal>
            <c:numRef>
              <c:f>'MTA 5 YR'!$C$4</c:f>
              <c:numCache>
                <c:formatCode>0.0%</c:formatCode>
                <c:ptCount val="1"/>
                <c:pt idx="0">
                  <c:v>6.5000000000000002E-2</c:v>
                </c:pt>
              </c:numCache>
            </c:numRef>
          </c:xVal>
          <c:yVal>
            <c:numRef>
              <c:f>'MTA 5 YR'!$B$4</c:f>
              <c:numCache>
                <c:formatCode>0.0%</c:formatCode>
                <c:ptCount val="1"/>
                <c:pt idx="0">
                  <c:v>7.8E-2</c:v>
                </c:pt>
              </c:numCache>
            </c:numRef>
          </c:yVal>
          <c:smooth val="0"/>
        </c:ser>
        <c:ser>
          <c:idx val="3"/>
          <c:order val="3"/>
          <c:tx>
            <c:strRef>
              <c:f>'MTA 5 YR'!$A$5</c:f>
              <c:strCache>
                <c:ptCount val="1"/>
                <c:pt idx="0">
                  <c:v>60/40</c:v>
                </c:pt>
              </c:strCache>
            </c:strRef>
          </c:tx>
          <c:spPr>
            <a:ln w="28575">
              <a:noFill/>
            </a:ln>
          </c:spPr>
          <c:marker>
            <c:symbol val="square"/>
            <c:size val="11"/>
            <c:spPr>
              <a:solidFill>
                <a:srgbClr val="C0504D"/>
              </a:solidFill>
              <a:ln>
                <a:noFill/>
              </a:ln>
            </c:spPr>
          </c:marker>
          <c:dLbls>
            <c:dLbl>
              <c:idx val="0"/>
              <c:layout>
                <c:manualLayout>
                  <c:x val="-9.1845640721922635E-3"/>
                  <c:y val="3.1824708730698154E-3"/>
                </c:manualLayout>
              </c:layout>
              <c:showLegendKey val="0"/>
              <c:showVal val="0"/>
              <c:showCatName val="0"/>
              <c:showSerName val="1"/>
              <c:showPercent val="0"/>
              <c:showBubbleSize val="0"/>
              <c:extLst>
                <c:ext xmlns:c15="http://schemas.microsoft.com/office/drawing/2012/chart" uri="{CE6537A1-D6FC-4f65-9D91-7224C49458BB}">
                  <c15:layout/>
                </c:ext>
              </c:extLst>
            </c:dLbl>
            <c:spPr>
              <a:noFill/>
              <a:ln>
                <a:noFill/>
              </a:ln>
              <a:effectLst/>
            </c:spPr>
            <c:txPr>
              <a:bodyPr/>
              <a:lstStyle/>
              <a:p>
                <a:pPr>
                  <a:defRPr sz="800"/>
                </a:pPr>
                <a:endParaRPr lang="en-US"/>
              </a:p>
            </c:txPr>
            <c:showLegendKey val="0"/>
            <c:showVal val="0"/>
            <c:showCatName val="0"/>
            <c:showSerName val="1"/>
            <c:showPercent val="0"/>
            <c:showBubbleSize val="0"/>
            <c:showLeaderLines val="0"/>
            <c:extLst>
              <c:ext xmlns:c15="http://schemas.microsoft.com/office/drawing/2012/chart" uri="{CE6537A1-D6FC-4f65-9D91-7224C49458BB}">
                <c15:showLeaderLines val="0"/>
              </c:ext>
            </c:extLst>
          </c:dLbls>
          <c:xVal>
            <c:numRef>
              <c:f>'MTA 5 YR'!$C$5</c:f>
              <c:numCache>
                <c:formatCode>0.0%</c:formatCode>
                <c:ptCount val="1"/>
                <c:pt idx="0">
                  <c:v>6.9000000000000006E-2</c:v>
                </c:pt>
              </c:numCache>
            </c:numRef>
          </c:xVal>
          <c:yVal>
            <c:numRef>
              <c:f>'MTA 5 YR'!$B$5</c:f>
              <c:numCache>
                <c:formatCode>0.0%</c:formatCode>
                <c:ptCount val="1"/>
                <c:pt idx="0">
                  <c:v>6.6000000000000003E-2</c:v>
                </c:pt>
              </c:numCache>
            </c:numRef>
          </c:yVal>
          <c:smooth val="0"/>
        </c:ser>
        <c:dLbls>
          <c:showLegendKey val="0"/>
          <c:showVal val="0"/>
          <c:showCatName val="0"/>
          <c:showSerName val="0"/>
          <c:showPercent val="0"/>
          <c:showBubbleSize val="0"/>
        </c:dLbls>
        <c:axId val="370414600"/>
        <c:axId val="372388016"/>
      </c:scatterChart>
      <c:valAx>
        <c:axId val="370414600"/>
        <c:scaling>
          <c:orientation val="minMax"/>
          <c:max val="7.5000000000000011E-2"/>
          <c:min val="5.5000000000000014E-2"/>
        </c:scaling>
        <c:delete val="0"/>
        <c:axPos val="b"/>
        <c:title>
          <c:tx>
            <c:rich>
              <a:bodyPr/>
              <a:lstStyle/>
              <a:p>
                <a:pPr>
                  <a:defRPr sz="800" b="1" i="0" u="none" strike="noStrike" baseline="0">
                    <a:solidFill>
                      <a:srgbClr val="000000"/>
                    </a:solidFill>
                    <a:latin typeface="Calibri"/>
                    <a:ea typeface="Calibri"/>
                    <a:cs typeface="Calibri"/>
                  </a:defRPr>
                </a:pPr>
                <a:r>
                  <a:rPr lang="en-US" sz="800"/>
                  <a:t>Risk (Standard Deviation)</a:t>
                </a:r>
              </a:p>
            </c:rich>
          </c:tx>
          <c:layout>
            <c:manualLayout>
              <c:xMode val="edge"/>
              <c:yMode val="edge"/>
              <c:x val="0.39087673908751813"/>
              <c:y val="0.91596192875970095"/>
            </c:manualLayout>
          </c:layout>
          <c:overlay val="0"/>
        </c:title>
        <c:numFmt formatCode="0.0%" sourceLinked="0"/>
        <c:majorTickMark val="out"/>
        <c:minorTickMark val="none"/>
        <c:tickLblPos val="nextTo"/>
        <c:txPr>
          <a:bodyPr rot="0" vert="horz"/>
          <a:lstStyle/>
          <a:p>
            <a:pPr>
              <a:defRPr sz="700" b="0" i="0" u="none" strike="noStrike" baseline="0">
                <a:solidFill>
                  <a:srgbClr val="000000"/>
                </a:solidFill>
                <a:latin typeface="Calibri"/>
                <a:ea typeface="Calibri"/>
                <a:cs typeface="Calibri"/>
              </a:defRPr>
            </a:pPr>
            <a:endParaRPr lang="en-US"/>
          </a:p>
        </c:txPr>
        <c:crossAx val="372388016"/>
        <c:crosses val="autoZero"/>
        <c:crossBetween val="midCat"/>
        <c:majorUnit val="5.000000000000001E-3"/>
      </c:valAx>
      <c:valAx>
        <c:axId val="372388016"/>
        <c:scaling>
          <c:orientation val="minMax"/>
          <c:max val="0.14000000000000001"/>
          <c:min val="0"/>
        </c:scaling>
        <c:delete val="0"/>
        <c:axPos val="l"/>
        <c:title>
          <c:tx>
            <c:rich>
              <a:bodyPr/>
              <a:lstStyle/>
              <a:p>
                <a:pPr>
                  <a:defRPr sz="800" b="1" i="0" u="none" strike="noStrike" baseline="0">
                    <a:solidFill>
                      <a:srgbClr val="000000"/>
                    </a:solidFill>
                    <a:latin typeface="Calibri"/>
                    <a:ea typeface="Calibri"/>
                    <a:cs typeface="Calibri"/>
                  </a:defRPr>
                </a:pPr>
                <a:r>
                  <a:rPr lang="en-US" sz="800"/>
                  <a:t>Annualized Return</a:t>
                </a:r>
              </a:p>
            </c:rich>
          </c:tx>
          <c:layout>
            <c:manualLayout>
              <c:xMode val="edge"/>
              <c:yMode val="edge"/>
              <c:x val="3.0615290191969924E-3"/>
              <c:y val="0.3023536668361908"/>
            </c:manualLayout>
          </c:layout>
          <c:overlay val="0"/>
        </c:title>
        <c:numFmt formatCode="0.0%" sourceLinked="0"/>
        <c:majorTickMark val="out"/>
        <c:minorTickMark val="none"/>
        <c:tickLblPos val="nextTo"/>
        <c:txPr>
          <a:bodyPr rot="0" vert="horz"/>
          <a:lstStyle/>
          <a:p>
            <a:pPr>
              <a:defRPr sz="700" b="0" i="0" u="none" strike="noStrike" baseline="0">
                <a:solidFill>
                  <a:srgbClr val="000000"/>
                </a:solidFill>
                <a:latin typeface="Calibri"/>
                <a:ea typeface="Calibri"/>
                <a:cs typeface="Calibri"/>
              </a:defRPr>
            </a:pPr>
            <a:endParaRPr lang="en-US"/>
          </a:p>
        </c:txPr>
        <c:crossAx val="370414600"/>
        <c:crosses val="autoZero"/>
        <c:crossBetween val="midCat"/>
        <c:majorUnit val="2.0000000000000004E-2"/>
      </c:valAx>
    </c:plotArea>
    <c:plotVisOnly val="1"/>
    <c:dispBlanksAs val="gap"/>
    <c:showDLblsOverMax val="0"/>
  </c:chart>
  <c:spPr>
    <a:ln>
      <a:solidFill>
        <a:sysClr val="windowText" lastClr="000000"/>
      </a:solidFill>
    </a:ln>
  </c:spPr>
  <c:txPr>
    <a:bodyPr/>
    <a:lstStyle/>
    <a:p>
      <a:pPr>
        <a:defRPr sz="1000" b="0" i="0" u="none" strike="noStrike" baseline="0">
          <a:solidFill>
            <a:srgbClr val="000000"/>
          </a:solidFill>
          <a:latin typeface="Calibri"/>
          <a:ea typeface="Calibri"/>
          <a:cs typeface="Calibri"/>
        </a:defRPr>
      </a:pPr>
      <a:endParaRPr lang="en-US"/>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154058572010022"/>
          <c:y val="5.1783932376189327E-2"/>
          <c:w val="0.82425160238480022"/>
          <c:h val="0.82095288366444896"/>
        </c:manualLayout>
      </c:layout>
      <c:scatterChart>
        <c:scatterStyle val="lineMarker"/>
        <c:varyColors val="0"/>
        <c:ser>
          <c:idx val="0"/>
          <c:order val="0"/>
          <c:tx>
            <c:strRef>
              <c:f>'MTA 7 YR'!$A$3</c:f>
              <c:strCache>
                <c:ptCount val="1"/>
                <c:pt idx="0">
                  <c:v>MaBSTOA</c:v>
                </c:pt>
              </c:strCache>
            </c:strRef>
          </c:tx>
          <c:spPr>
            <a:ln w="28575">
              <a:noFill/>
            </a:ln>
          </c:spPr>
          <c:marker>
            <c:symbol val="square"/>
            <c:size val="11"/>
            <c:spPr>
              <a:solidFill>
                <a:srgbClr val="92D050"/>
              </a:solidFill>
              <a:ln>
                <a:noFill/>
              </a:ln>
            </c:spPr>
          </c:marker>
          <c:dPt>
            <c:idx val="0"/>
            <c:bubble3D val="0"/>
          </c:dPt>
          <c:dPt>
            <c:idx val="2"/>
            <c:bubble3D val="0"/>
          </c:dPt>
          <c:dLbls>
            <c:dLbl>
              <c:idx val="0"/>
              <c:layout>
                <c:manualLayout>
                  <c:x val="-1.2328722784180068E-2"/>
                  <c:y val="1.4456366301281078E-4"/>
                </c:manualLayout>
              </c:layout>
              <c:showLegendKey val="0"/>
              <c:showVal val="0"/>
              <c:showCatName val="0"/>
              <c:showSerName val="1"/>
              <c:showPercent val="0"/>
              <c:showBubbleSize val="0"/>
              <c:extLst>
                <c:ext xmlns:c15="http://schemas.microsoft.com/office/drawing/2012/chart" uri="{CE6537A1-D6FC-4f65-9D91-7224C49458BB}">
                  <c15:layout/>
                </c:ext>
              </c:extLst>
            </c:dLbl>
            <c:spPr>
              <a:noFill/>
              <a:ln>
                <a:noFill/>
              </a:ln>
              <a:effectLst/>
            </c:spPr>
            <c:txPr>
              <a:bodyPr/>
              <a:lstStyle/>
              <a:p>
                <a:pPr>
                  <a:defRPr sz="800"/>
                </a:pPr>
                <a:endParaRPr lang="en-US"/>
              </a:p>
            </c:txPr>
            <c:showLegendKey val="0"/>
            <c:showVal val="0"/>
            <c:showCatName val="0"/>
            <c:showSerName val="1"/>
            <c:showPercent val="0"/>
            <c:showBubbleSize val="0"/>
            <c:showLeaderLines val="0"/>
            <c:extLst>
              <c:ext xmlns:c15="http://schemas.microsoft.com/office/drawing/2012/chart" uri="{CE6537A1-D6FC-4f65-9D91-7224C49458BB}">
                <c15:showLeaderLines val="0"/>
              </c:ext>
            </c:extLst>
          </c:dLbls>
          <c:xVal>
            <c:numRef>
              <c:f>'MTA 7 YR'!$C$3</c:f>
              <c:numCache>
                <c:formatCode>0.0%</c:formatCode>
                <c:ptCount val="1"/>
                <c:pt idx="0">
                  <c:v>7.0999999999999994E-2</c:v>
                </c:pt>
              </c:numCache>
            </c:numRef>
          </c:xVal>
          <c:yVal>
            <c:numRef>
              <c:f>'MTA 7 YR'!$B$3</c:f>
              <c:numCache>
                <c:formatCode>0.0%</c:formatCode>
                <c:ptCount val="1"/>
                <c:pt idx="0">
                  <c:v>6.3E-2</c:v>
                </c:pt>
              </c:numCache>
            </c:numRef>
          </c:yVal>
          <c:smooth val="0"/>
        </c:ser>
        <c:ser>
          <c:idx val="1"/>
          <c:order val="1"/>
          <c:tx>
            <c:strRef>
              <c:f>'MTA 7 YR'!$A$2</c:f>
              <c:strCache>
                <c:ptCount val="1"/>
                <c:pt idx="0">
                  <c:v>MTA</c:v>
                </c:pt>
              </c:strCache>
            </c:strRef>
          </c:tx>
          <c:spPr>
            <a:ln w="28575">
              <a:noFill/>
            </a:ln>
          </c:spPr>
          <c:marker>
            <c:symbol val="square"/>
            <c:size val="11"/>
            <c:spPr>
              <a:solidFill>
                <a:schemeClr val="accent1"/>
              </a:solidFill>
              <a:ln>
                <a:noFill/>
              </a:ln>
            </c:spPr>
          </c:marker>
          <c:dLbls>
            <c:dLbl>
              <c:idx val="0"/>
              <c:layout>
                <c:manualLayout>
                  <c:x val="-5.9786939974508645E-2"/>
                  <c:y val="6.2065751567530927E-2"/>
                </c:manualLayout>
              </c:layout>
              <c:dLblPos val="r"/>
              <c:showLegendKey val="0"/>
              <c:showVal val="0"/>
              <c:showCatName val="0"/>
              <c:showSerName val="1"/>
              <c:showPercent val="0"/>
              <c:showBubbleSize val="0"/>
              <c:extLst>
                <c:ext xmlns:c15="http://schemas.microsoft.com/office/drawing/2012/chart" uri="{CE6537A1-D6FC-4f65-9D91-7224C49458BB}">
                  <c15:layout/>
                </c:ext>
              </c:extLst>
            </c:dLbl>
            <c:spPr>
              <a:noFill/>
              <a:ln>
                <a:noFill/>
              </a:ln>
              <a:effectLst/>
            </c:spPr>
            <c:txPr>
              <a:bodyPr/>
              <a:lstStyle/>
              <a:p>
                <a:pPr>
                  <a:defRPr sz="800"/>
                </a:pPr>
                <a:endParaRPr lang="en-US"/>
              </a:p>
            </c:txPr>
            <c:dLblPos val="t"/>
            <c:showLegendKey val="0"/>
            <c:showVal val="0"/>
            <c:showCatName val="0"/>
            <c:showSerName val="1"/>
            <c:showPercent val="0"/>
            <c:showBubbleSize val="0"/>
            <c:showLeaderLines val="0"/>
            <c:extLst>
              <c:ext xmlns:c15="http://schemas.microsoft.com/office/drawing/2012/chart" uri="{CE6537A1-D6FC-4f65-9D91-7224C49458BB}">
                <c15:showLeaderLines val="0"/>
              </c:ext>
            </c:extLst>
          </c:dLbls>
          <c:xVal>
            <c:numRef>
              <c:f>'MTA 7 YR'!$C$2</c:f>
              <c:numCache>
                <c:formatCode>0.0%</c:formatCode>
                <c:ptCount val="1"/>
                <c:pt idx="0">
                  <c:v>6.7000000000000004E-2</c:v>
                </c:pt>
              </c:numCache>
            </c:numRef>
          </c:xVal>
          <c:yVal>
            <c:numRef>
              <c:f>'MTA 7 YR'!$B$2</c:f>
              <c:numCache>
                <c:formatCode>0.0%</c:formatCode>
                <c:ptCount val="1"/>
                <c:pt idx="0">
                  <c:v>6.5000000000000002E-2</c:v>
                </c:pt>
              </c:numCache>
            </c:numRef>
          </c:yVal>
          <c:smooth val="0"/>
        </c:ser>
        <c:ser>
          <c:idx val="2"/>
          <c:order val="2"/>
          <c:tx>
            <c:strRef>
              <c:f>'MTA 7 YR'!$A$4</c:f>
              <c:strCache>
                <c:ptCount val="1"/>
                <c:pt idx="0">
                  <c:v>Median Public Fund</c:v>
                </c:pt>
              </c:strCache>
            </c:strRef>
          </c:tx>
          <c:spPr>
            <a:ln w="28575">
              <a:noFill/>
            </a:ln>
          </c:spPr>
          <c:marker>
            <c:symbol val="square"/>
            <c:size val="11"/>
            <c:spPr>
              <a:solidFill>
                <a:sysClr val="windowText" lastClr="000000"/>
              </a:solidFill>
              <a:ln>
                <a:noFill/>
              </a:ln>
            </c:spPr>
          </c:marker>
          <c:dLbls>
            <c:dLbl>
              <c:idx val="0"/>
              <c:layout>
                <c:manualLayout>
                  <c:x val="-5.7726375958506333E-3"/>
                  <c:y val="2.3622594445782224E-2"/>
                </c:manualLayout>
              </c:layout>
              <c:tx>
                <c:rich>
                  <a:bodyPr/>
                  <a:lstStyle/>
                  <a:p>
                    <a:r>
                      <a:rPr lang="en-US" dirty="0" smtClean="0"/>
                      <a:t>Median</a:t>
                    </a:r>
                    <a:endParaRPr lang="en-US" dirty="0"/>
                  </a:p>
                </c:rich>
              </c:tx>
              <c:showLegendKey val="0"/>
              <c:showVal val="0"/>
              <c:showCatName val="0"/>
              <c:showSerName val="1"/>
              <c:showPercent val="0"/>
              <c:showBubbleSize val="0"/>
              <c:extLst>
                <c:ext xmlns:c15="http://schemas.microsoft.com/office/drawing/2012/chart" uri="{CE6537A1-D6FC-4f65-9D91-7224C49458BB}">
                  <c15:layout/>
                </c:ext>
              </c:extLst>
            </c:dLbl>
            <c:spPr>
              <a:noFill/>
              <a:ln>
                <a:noFill/>
              </a:ln>
              <a:effectLst/>
            </c:spPr>
            <c:txPr>
              <a:bodyPr/>
              <a:lstStyle/>
              <a:p>
                <a:pPr>
                  <a:defRPr sz="800"/>
                </a:pPr>
                <a:endParaRPr lang="en-US"/>
              </a:p>
            </c:txPr>
            <c:showLegendKey val="0"/>
            <c:showVal val="0"/>
            <c:showCatName val="0"/>
            <c:showSerName val="1"/>
            <c:showPercent val="0"/>
            <c:showBubbleSize val="0"/>
            <c:showLeaderLines val="0"/>
            <c:extLst>
              <c:ext xmlns:c15="http://schemas.microsoft.com/office/drawing/2012/chart" uri="{CE6537A1-D6FC-4f65-9D91-7224C49458BB}">
                <c15:showLeaderLines val="0"/>
              </c:ext>
            </c:extLst>
          </c:dLbls>
          <c:errBars>
            <c:errDir val="y"/>
            <c:errBarType val="both"/>
            <c:errValType val="fixedVal"/>
            <c:noEndCap val="0"/>
            <c:val val="1000"/>
          </c:errBars>
          <c:errBars>
            <c:errDir val="x"/>
            <c:errBarType val="both"/>
            <c:errValType val="fixedVal"/>
            <c:noEndCap val="0"/>
            <c:val val="1000"/>
          </c:errBars>
          <c:xVal>
            <c:numRef>
              <c:f>'MTA 7 YR'!$C$4</c:f>
              <c:numCache>
                <c:formatCode>0.0%</c:formatCode>
                <c:ptCount val="1"/>
                <c:pt idx="0">
                  <c:v>7.8E-2</c:v>
                </c:pt>
              </c:numCache>
            </c:numRef>
          </c:xVal>
          <c:yVal>
            <c:numRef>
              <c:f>'MTA 7 YR'!$B$4</c:f>
              <c:numCache>
                <c:formatCode>0.0%</c:formatCode>
                <c:ptCount val="1"/>
                <c:pt idx="0">
                  <c:v>7.2999999999999995E-2</c:v>
                </c:pt>
              </c:numCache>
            </c:numRef>
          </c:yVal>
          <c:smooth val="0"/>
        </c:ser>
        <c:ser>
          <c:idx val="3"/>
          <c:order val="3"/>
          <c:tx>
            <c:strRef>
              <c:f>'MTA 7 YR'!$A$5</c:f>
              <c:strCache>
                <c:ptCount val="1"/>
                <c:pt idx="0">
                  <c:v>60/40</c:v>
                </c:pt>
              </c:strCache>
            </c:strRef>
          </c:tx>
          <c:spPr>
            <a:ln w="28575">
              <a:noFill/>
            </a:ln>
          </c:spPr>
          <c:marker>
            <c:symbol val="square"/>
            <c:size val="11"/>
            <c:spPr>
              <a:solidFill>
                <a:srgbClr val="C0504D"/>
              </a:solidFill>
              <a:ln>
                <a:noFill/>
              </a:ln>
            </c:spPr>
          </c:marker>
          <c:dLbls>
            <c:dLbl>
              <c:idx val="0"/>
              <c:layout>
                <c:manualLayout>
                  <c:x val="-1.5307645095984961E-2"/>
                  <c:y val="-4.3152778475578453E-17"/>
                </c:manualLayout>
              </c:layout>
              <c:showLegendKey val="0"/>
              <c:showVal val="0"/>
              <c:showCatName val="0"/>
              <c:showSerName val="1"/>
              <c:showPercent val="0"/>
              <c:showBubbleSize val="0"/>
              <c:extLst>
                <c:ext xmlns:c15="http://schemas.microsoft.com/office/drawing/2012/chart" uri="{CE6537A1-D6FC-4f65-9D91-7224C49458BB}">
                  <c15:layout/>
                </c:ext>
              </c:extLst>
            </c:dLbl>
            <c:spPr>
              <a:noFill/>
              <a:ln>
                <a:noFill/>
              </a:ln>
              <a:effectLst/>
            </c:spPr>
            <c:txPr>
              <a:bodyPr/>
              <a:lstStyle/>
              <a:p>
                <a:pPr>
                  <a:defRPr sz="800"/>
                </a:pPr>
                <a:endParaRPr lang="en-US"/>
              </a:p>
            </c:txPr>
            <c:showLegendKey val="0"/>
            <c:showVal val="0"/>
            <c:showCatName val="0"/>
            <c:showSerName val="1"/>
            <c:showPercent val="0"/>
            <c:showBubbleSize val="0"/>
            <c:showLeaderLines val="0"/>
            <c:extLst>
              <c:ext xmlns:c15="http://schemas.microsoft.com/office/drawing/2012/chart" uri="{CE6537A1-D6FC-4f65-9D91-7224C49458BB}">
                <c15:showLeaderLines val="0"/>
              </c:ext>
            </c:extLst>
          </c:dLbls>
          <c:xVal>
            <c:numRef>
              <c:f>'MTA 7 YR'!$C$5</c:f>
              <c:numCache>
                <c:formatCode>0.0%</c:formatCode>
                <c:ptCount val="1"/>
                <c:pt idx="0">
                  <c:v>8.3000000000000004E-2</c:v>
                </c:pt>
              </c:numCache>
            </c:numRef>
          </c:xVal>
          <c:yVal>
            <c:numRef>
              <c:f>'MTA 7 YR'!$B$5</c:f>
              <c:numCache>
                <c:formatCode>0.0%</c:formatCode>
                <c:ptCount val="1"/>
                <c:pt idx="0">
                  <c:v>6.0999999999999999E-2</c:v>
                </c:pt>
              </c:numCache>
            </c:numRef>
          </c:yVal>
          <c:smooth val="0"/>
        </c:ser>
        <c:dLbls>
          <c:showLegendKey val="0"/>
          <c:showVal val="0"/>
          <c:showCatName val="0"/>
          <c:showSerName val="0"/>
          <c:showPercent val="0"/>
          <c:showBubbleSize val="0"/>
        </c:dLbls>
        <c:axId val="372388800"/>
        <c:axId val="372389192"/>
      </c:scatterChart>
      <c:valAx>
        <c:axId val="372388800"/>
        <c:scaling>
          <c:orientation val="minMax"/>
          <c:max val="9.0000000000000024E-2"/>
          <c:min val="6.5000000000000016E-2"/>
        </c:scaling>
        <c:delete val="0"/>
        <c:axPos val="b"/>
        <c:title>
          <c:tx>
            <c:rich>
              <a:bodyPr/>
              <a:lstStyle/>
              <a:p>
                <a:pPr>
                  <a:defRPr sz="800" b="1" i="0" u="none" strike="noStrike" baseline="0">
                    <a:solidFill>
                      <a:srgbClr val="000000"/>
                    </a:solidFill>
                    <a:latin typeface="Calibri"/>
                    <a:ea typeface="Calibri"/>
                    <a:cs typeface="Calibri"/>
                  </a:defRPr>
                </a:pPr>
                <a:r>
                  <a:rPr lang="en-US" sz="800"/>
                  <a:t>Risk (Standard Deviation)</a:t>
                </a:r>
              </a:p>
            </c:rich>
          </c:tx>
          <c:layout>
            <c:manualLayout>
              <c:xMode val="edge"/>
              <c:yMode val="edge"/>
              <c:x val="0.41560786779208803"/>
              <c:y val="0.94565022381630903"/>
            </c:manualLayout>
          </c:layout>
          <c:overlay val="0"/>
        </c:title>
        <c:numFmt formatCode="0.0%" sourceLinked="0"/>
        <c:majorTickMark val="out"/>
        <c:minorTickMark val="none"/>
        <c:tickLblPos val="nextTo"/>
        <c:txPr>
          <a:bodyPr rot="0" vert="horz"/>
          <a:lstStyle/>
          <a:p>
            <a:pPr>
              <a:defRPr sz="700" b="0" i="0" u="none" strike="noStrike" baseline="0">
                <a:solidFill>
                  <a:srgbClr val="000000"/>
                </a:solidFill>
                <a:latin typeface="Calibri"/>
                <a:ea typeface="Calibri"/>
                <a:cs typeface="Calibri"/>
              </a:defRPr>
            </a:pPr>
            <a:endParaRPr lang="en-US"/>
          </a:p>
        </c:txPr>
        <c:crossAx val="372389192"/>
        <c:crosses val="autoZero"/>
        <c:crossBetween val="midCat"/>
        <c:majorUnit val="5.000000000000001E-3"/>
      </c:valAx>
      <c:valAx>
        <c:axId val="372389192"/>
        <c:scaling>
          <c:orientation val="minMax"/>
          <c:max val="0.14000000000000001"/>
          <c:min val="0"/>
        </c:scaling>
        <c:delete val="0"/>
        <c:axPos val="l"/>
        <c:title>
          <c:tx>
            <c:rich>
              <a:bodyPr/>
              <a:lstStyle/>
              <a:p>
                <a:pPr>
                  <a:defRPr sz="800" b="1" i="0" u="none" strike="noStrike" baseline="0">
                    <a:solidFill>
                      <a:srgbClr val="000000"/>
                    </a:solidFill>
                    <a:latin typeface="Calibri"/>
                    <a:ea typeface="Calibri"/>
                    <a:cs typeface="Calibri"/>
                  </a:defRPr>
                </a:pPr>
                <a:r>
                  <a:rPr lang="en-US" sz="800"/>
                  <a:t>Annualized Return</a:t>
                </a:r>
              </a:p>
            </c:rich>
          </c:tx>
          <c:layout>
            <c:manualLayout>
              <c:xMode val="edge"/>
              <c:yMode val="edge"/>
              <c:x val="0"/>
              <c:y val="0.29764603662017358"/>
            </c:manualLayout>
          </c:layout>
          <c:overlay val="0"/>
        </c:title>
        <c:numFmt formatCode="0.0%" sourceLinked="0"/>
        <c:majorTickMark val="out"/>
        <c:minorTickMark val="none"/>
        <c:tickLblPos val="nextTo"/>
        <c:txPr>
          <a:bodyPr rot="0" vert="horz"/>
          <a:lstStyle/>
          <a:p>
            <a:pPr>
              <a:defRPr sz="700" b="0" i="0" u="none" strike="noStrike" baseline="0">
                <a:solidFill>
                  <a:srgbClr val="000000"/>
                </a:solidFill>
                <a:latin typeface="Calibri"/>
                <a:ea typeface="Calibri"/>
                <a:cs typeface="Calibri"/>
              </a:defRPr>
            </a:pPr>
            <a:endParaRPr lang="en-US"/>
          </a:p>
        </c:txPr>
        <c:crossAx val="372388800"/>
        <c:crosses val="autoZero"/>
        <c:crossBetween val="midCat"/>
        <c:majorUnit val="2.0000000000000004E-2"/>
      </c:valAx>
    </c:plotArea>
    <c:plotVisOnly val="1"/>
    <c:dispBlanksAs val="gap"/>
    <c:showDLblsOverMax val="0"/>
  </c:chart>
  <c:spPr>
    <a:ln>
      <a:solidFill>
        <a:sysClr val="windowText" lastClr="000000"/>
      </a:solidFill>
    </a:ln>
  </c:spPr>
  <c:txPr>
    <a:bodyPr/>
    <a:lstStyle/>
    <a:p>
      <a:pPr>
        <a:defRPr sz="1000" b="0" i="0" u="none" strike="noStrike" baseline="0">
          <a:solidFill>
            <a:srgbClr val="000000"/>
          </a:solidFill>
          <a:latin typeface="Calibri"/>
          <a:ea typeface="Calibri"/>
          <a:cs typeface="Calibri"/>
        </a:defRPr>
      </a:pPr>
      <a:endParaRPr lang="en-US"/>
    </a:p>
  </c:tx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2231460989370656"/>
          <c:y val="5.1783932376189327E-2"/>
          <c:w val="0.81734255997838801"/>
          <c:h val="0.82462483523294239"/>
        </c:manualLayout>
      </c:layout>
      <c:scatterChart>
        <c:scatterStyle val="lineMarker"/>
        <c:varyColors val="0"/>
        <c:ser>
          <c:idx val="0"/>
          <c:order val="0"/>
          <c:tx>
            <c:strRef>
              <c:f>'MTA 10 YR'!$A$3</c:f>
              <c:strCache>
                <c:ptCount val="1"/>
                <c:pt idx="0">
                  <c:v>MaBSTOA</c:v>
                </c:pt>
              </c:strCache>
            </c:strRef>
          </c:tx>
          <c:spPr>
            <a:ln w="28575">
              <a:noFill/>
            </a:ln>
          </c:spPr>
          <c:marker>
            <c:symbol val="square"/>
            <c:size val="11"/>
            <c:spPr>
              <a:solidFill>
                <a:srgbClr val="92D050"/>
              </a:solidFill>
              <a:ln>
                <a:noFill/>
              </a:ln>
            </c:spPr>
          </c:marker>
          <c:dPt>
            <c:idx val="0"/>
            <c:bubble3D val="0"/>
          </c:dPt>
          <c:dPt>
            <c:idx val="2"/>
            <c:bubble3D val="0"/>
          </c:dPt>
          <c:dLbls>
            <c:dLbl>
              <c:idx val="0"/>
              <c:layout>
                <c:manualLayout>
                  <c:x val="-6.5729455648722507E-3"/>
                  <c:y val="9.4148897524898544E-3"/>
                </c:manualLayout>
              </c:layout>
              <c:showLegendKey val="0"/>
              <c:showVal val="0"/>
              <c:showCatName val="0"/>
              <c:showSerName val="1"/>
              <c:showPercent val="0"/>
              <c:showBubbleSize val="0"/>
              <c:extLst>
                <c:ext xmlns:c15="http://schemas.microsoft.com/office/drawing/2012/chart" uri="{CE6537A1-D6FC-4f65-9D91-7224C49458BB}">
                  <c15:layout/>
                </c:ext>
              </c:extLst>
            </c:dLbl>
            <c:spPr>
              <a:noFill/>
              <a:ln>
                <a:noFill/>
              </a:ln>
              <a:effectLst/>
            </c:spPr>
            <c:txPr>
              <a:bodyPr/>
              <a:lstStyle/>
              <a:p>
                <a:pPr>
                  <a:defRPr sz="800"/>
                </a:pPr>
                <a:endParaRPr lang="en-US"/>
              </a:p>
            </c:txPr>
            <c:showLegendKey val="0"/>
            <c:showVal val="0"/>
            <c:showCatName val="0"/>
            <c:showSerName val="1"/>
            <c:showPercent val="0"/>
            <c:showBubbleSize val="0"/>
            <c:showLeaderLines val="0"/>
            <c:extLst>
              <c:ext xmlns:c15="http://schemas.microsoft.com/office/drawing/2012/chart" uri="{CE6537A1-D6FC-4f65-9D91-7224C49458BB}">
                <c15:showLeaderLines val="0"/>
              </c:ext>
            </c:extLst>
          </c:dLbls>
          <c:xVal>
            <c:numRef>
              <c:f>'MTA 10 YR'!$C$3</c:f>
              <c:numCache>
                <c:formatCode>0.0%</c:formatCode>
                <c:ptCount val="1"/>
                <c:pt idx="0">
                  <c:v>8.7999999999999995E-2</c:v>
                </c:pt>
              </c:numCache>
            </c:numRef>
          </c:xVal>
          <c:yVal>
            <c:numRef>
              <c:f>'MTA 10 YR'!$B$3</c:f>
              <c:numCache>
                <c:formatCode>0.0%</c:formatCode>
                <c:ptCount val="1"/>
                <c:pt idx="0">
                  <c:v>4.3999999999999997E-2</c:v>
                </c:pt>
              </c:numCache>
            </c:numRef>
          </c:yVal>
          <c:smooth val="0"/>
        </c:ser>
        <c:ser>
          <c:idx val="1"/>
          <c:order val="1"/>
          <c:tx>
            <c:strRef>
              <c:f>'MTA 10 YR'!$A$2</c:f>
              <c:strCache>
                <c:ptCount val="1"/>
                <c:pt idx="0">
                  <c:v>MTA</c:v>
                </c:pt>
              </c:strCache>
            </c:strRef>
          </c:tx>
          <c:spPr>
            <a:ln w="28575">
              <a:noFill/>
            </a:ln>
          </c:spPr>
          <c:marker>
            <c:symbol val="square"/>
            <c:size val="11"/>
            <c:spPr>
              <a:solidFill>
                <a:schemeClr val="accent1"/>
              </a:solidFill>
              <a:ln>
                <a:noFill/>
              </a:ln>
            </c:spPr>
          </c:marker>
          <c:dLbls>
            <c:dLbl>
              <c:idx val="0"/>
              <c:layout>
                <c:manualLayout>
                  <c:x val="-6.3221481042777167E-2"/>
                  <c:y val="6.1752246688719627E-2"/>
                </c:manualLayout>
              </c:layout>
              <c:dLblPos val="r"/>
              <c:showLegendKey val="0"/>
              <c:showVal val="0"/>
              <c:showCatName val="0"/>
              <c:showSerName val="1"/>
              <c:showPercent val="0"/>
              <c:showBubbleSize val="0"/>
              <c:extLst>
                <c:ext xmlns:c15="http://schemas.microsoft.com/office/drawing/2012/chart" uri="{CE6537A1-D6FC-4f65-9D91-7224C49458BB}">
                  <c15:layout/>
                </c:ext>
              </c:extLst>
            </c:dLbl>
            <c:spPr>
              <a:noFill/>
              <a:ln>
                <a:noFill/>
              </a:ln>
              <a:effectLst/>
            </c:spPr>
            <c:txPr>
              <a:bodyPr/>
              <a:lstStyle/>
              <a:p>
                <a:pPr>
                  <a:defRPr sz="800"/>
                </a:pPr>
                <a:endParaRPr lang="en-US"/>
              </a:p>
            </c:txPr>
            <c:dLblPos val="t"/>
            <c:showLegendKey val="0"/>
            <c:showVal val="0"/>
            <c:showCatName val="0"/>
            <c:showSerName val="1"/>
            <c:showPercent val="0"/>
            <c:showBubbleSize val="0"/>
            <c:showLeaderLines val="0"/>
            <c:extLst>
              <c:ext xmlns:c15="http://schemas.microsoft.com/office/drawing/2012/chart" uri="{CE6537A1-D6FC-4f65-9D91-7224C49458BB}">
                <c15:showLeaderLines val="0"/>
              </c:ext>
            </c:extLst>
          </c:dLbls>
          <c:xVal>
            <c:numRef>
              <c:f>'MTA 10 YR'!$C$2</c:f>
              <c:numCache>
                <c:formatCode>0.0%</c:formatCode>
                <c:ptCount val="1"/>
                <c:pt idx="0">
                  <c:v>8.4000000000000005E-2</c:v>
                </c:pt>
              </c:numCache>
            </c:numRef>
          </c:xVal>
          <c:yVal>
            <c:numRef>
              <c:f>'MTA 10 YR'!$B$2</c:f>
              <c:numCache>
                <c:formatCode>0.0%</c:formatCode>
                <c:ptCount val="1"/>
                <c:pt idx="0">
                  <c:v>4.2999999999999997E-2</c:v>
                </c:pt>
              </c:numCache>
            </c:numRef>
          </c:yVal>
          <c:smooth val="0"/>
        </c:ser>
        <c:ser>
          <c:idx val="2"/>
          <c:order val="2"/>
          <c:tx>
            <c:strRef>
              <c:f>'MTA 10 YR'!$A$4</c:f>
              <c:strCache>
                <c:ptCount val="1"/>
                <c:pt idx="0">
                  <c:v>Median Public Fund</c:v>
                </c:pt>
              </c:strCache>
            </c:strRef>
          </c:tx>
          <c:spPr>
            <a:ln w="28575">
              <a:noFill/>
            </a:ln>
          </c:spPr>
          <c:marker>
            <c:symbol val="square"/>
            <c:size val="11"/>
            <c:spPr>
              <a:solidFill>
                <a:sysClr val="windowText" lastClr="000000"/>
              </a:solidFill>
              <a:ln>
                <a:noFill/>
              </a:ln>
            </c:spPr>
          </c:marker>
          <c:dLbls>
            <c:dLbl>
              <c:idx val="0"/>
              <c:layout>
                <c:manualLayout>
                  <c:x val="-2.8978211402387828E-2"/>
                  <c:y val="5.649119191266197E-2"/>
                </c:manualLayout>
              </c:layout>
              <c:tx>
                <c:rich>
                  <a:bodyPr/>
                  <a:lstStyle/>
                  <a:p>
                    <a:r>
                      <a:rPr lang="en-US" dirty="0" smtClean="0"/>
                      <a:t>Median</a:t>
                    </a:r>
                    <a:endParaRPr lang="en-US" dirty="0"/>
                  </a:p>
                </c:rich>
              </c:tx>
              <c:showLegendKey val="0"/>
              <c:showVal val="0"/>
              <c:showCatName val="0"/>
              <c:showSerName val="1"/>
              <c:showPercent val="0"/>
              <c:showBubbleSize val="0"/>
              <c:extLst>
                <c:ext xmlns:c15="http://schemas.microsoft.com/office/drawing/2012/chart" uri="{CE6537A1-D6FC-4f65-9D91-7224C49458BB}">
                  <c15:layout/>
                </c:ext>
              </c:extLst>
            </c:dLbl>
            <c:spPr>
              <a:noFill/>
              <a:ln>
                <a:noFill/>
              </a:ln>
              <a:effectLst/>
            </c:spPr>
            <c:txPr>
              <a:bodyPr/>
              <a:lstStyle/>
              <a:p>
                <a:pPr>
                  <a:defRPr sz="800"/>
                </a:pPr>
                <a:endParaRPr lang="en-US"/>
              </a:p>
            </c:txPr>
            <c:showLegendKey val="0"/>
            <c:showVal val="0"/>
            <c:showCatName val="0"/>
            <c:showSerName val="1"/>
            <c:showPercent val="0"/>
            <c:showBubbleSize val="0"/>
            <c:showLeaderLines val="0"/>
            <c:extLst>
              <c:ext xmlns:c15="http://schemas.microsoft.com/office/drawing/2012/chart" uri="{CE6537A1-D6FC-4f65-9D91-7224C49458BB}">
                <c15:showLeaderLines val="0"/>
              </c:ext>
            </c:extLst>
          </c:dLbls>
          <c:trendline>
            <c:trendlineType val="linear"/>
            <c:dispRSqr val="0"/>
            <c:dispEq val="0"/>
          </c:trendline>
          <c:errBars>
            <c:errDir val="y"/>
            <c:errBarType val="both"/>
            <c:errValType val="fixedVal"/>
            <c:noEndCap val="0"/>
            <c:val val="1000"/>
          </c:errBars>
          <c:errBars>
            <c:errDir val="x"/>
            <c:errBarType val="both"/>
            <c:errValType val="fixedVal"/>
            <c:noEndCap val="0"/>
            <c:val val="1000"/>
          </c:errBars>
          <c:xVal>
            <c:numRef>
              <c:f>'MTA 10 YR'!$C$4</c:f>
              <c:numCache>
                <c:formatCode>0.0%</c:formatCode>
                <c:ptCount val="1"/>
                <c:pt idx="0">
                  <c:v>9.7000000000000003E-2</c:v>
                </c:pt>
              </c:numCache>
            </c:numRef>
          </c:xVal>
          <c:yVal>
            <c:numRef>
              <c:f>'MTA 10 YR'!$B$4</c:f>
              <c:numCache>
                <c:formatCode>0.0%</c:formatCode>
                <c:ptCount val="1"/>
                <c:pt idx="0">
                  <c:v>4.9000000000000002E-2</c:v>
                </c:pt>
              </c:numCache>
            </c:numRef>
          </c:yVal>
          <c:smooth val="0"/>
        </c:ser>
        <c:ser>
          <c:idx val="3"/>
          <c:order val="3"/>
          <c:tx>
            <c:strRef>
              <c:f>'MTA 10 YR'!$A$5</c:f>
              <c:strCache>
                <c:ptCount val="1"/>
                <c:pt idx="0">
                  <c:v>60/40</c:v>
                </c:pt>
              </c:strCache>
            </c:strRef>
          </c:tx>
          <c:spPr>
            <a:ln w="28575">
              <a:noFill/>
            </a:ln>
          </c:spPr>
          <c:marker>
            <c:symbol val="square"/>
            <c:size val="11"/>
            <c:spPr>
              <a:solidFill>
                <a:srgbClr val="C0504D"/>
              </a:solidFill>
              <a:ln>
                <a:noFill/>
              </a:ln>
            </c:spPr>
          </c:marker>
          <c:dLbls>
            <c:dLbl>
              <c:idx val="0"/>
              <c:layout>
                <c:manualLayout>
                  <c:x val="-4.2886235882090125E-2"/>
                  <c:y val="5.6491562592206453E-2"/>
                </c:manualLayout>
              </c:layout>
              <c:showLegendKey val="0"/>
              <c:showVal val="0"/>
              <c:showCatName val="0"/>
              <c:showSerName val="1"/>
              <c:showPercent val="0"/>
              <c:showBubbleSize val="0"/>
              <c:extLst>
                <c:ext xmlns:c15="http://schemas.microsoft.com/office/drawing/2012/chart" uri="{CE6537A1-D6FC-4f65-9D91-7224C49458BB}">
                  <c15:layout/>
                </c:ext>
              </c:extLst>
            </c:dLbl>
            <c:spPr>
              <a:noFill/>
              <a:ln>
                <a:noFill/>
              </a:ln>
              <a:effectLst/>
            </c:spPr>
            <c:txPr>
              <a:bodyPr/>
              <a:lstStyle/>
              <a:p>
                <a:pPr>
                  <a:defRPr sz="800"/>
                </a:pPr>
                <a:endParaRPr lang="en-US"/>
              </a:p>
            </c:txPr>
            <c:showLegendKey val="0"/>
            <c:showVal val="0"/>
            <c:showCatName val="0"/>
            <c:showSerName val="1"/>
            <c:showPercent val="0"/>
            <c:showBubbleSize val="0"/>
            <c:showLeaderLines val="0"/>
            <c:extLst>
              <c:ext xmlns:c15="http://schemas.microsoft.com/office/drawing/2012/chart" uri="{CE6537A1-D6FC-4f65-9D91-7224C49458BB}">
                <c15:showLeaderLines val="0"/>
              </c:ext>
            </c:extLst>
          </c:dLbls>
          <c:xVal>
            <c:numRef>
              <c:f>'MTA 10 YR'!$C$5</c:f>
              <c:numCache>
                <c:formatCode>0.0%</c:formatCode>
                <c:ptCount val="1"/>
                <c:pt idx="0">
                  <c:v>0.104</c:v>
                </c:pt>
              </c:numCache>
            </c:numRef>
          </c:xVal>
          <c:yVal>
            <c:numRef>
              <c:f>'MTA 10 YR'!$B$5</c:f>
              <c:numCache>
                <c:formatCode>0.0%</c:formatCode>
                <c:ptCount val="1"/>
                <c:pt idx="0">
                  <c:v>4.2000000000000003E-2</c:v>
                </c:pt>
              </c:numCache>
            </c:numRef>
          </c:yVal>
          <c:smooth val="0"/>
        </c:ser>
        <c:dLbls>
          <c:showLegendKey val="0"/>
          <c:showVal val="0"/>
          <c:showCatName val="0"/>
          <c:showSerName val="0"/>
          <c:showPercent val="0"/>
          <c:showBubbleSize val="0"/>
        </c:dLbls>
        <c:axId val="372511176"/>
        <c:axId val="372511568"/>
      </c:scatterChart>
      <c:valAx>
        <c:axId val="372511176"/>
        <c:scaling>
          <c:orientation val="minMax"/>
          <c:max val="0.10500000000000001"/>
          <c:min val="8.0000000000000016E-2"/>
        </c:scaling>
        <c:delete val="0"/>
        <c:axPos val="b"/>
        <c:title>
          <c:tx>
            <c:rich>
              <a:bodyPr/>
              <a:lstStyle/>
              <a:p>
                <a:pPr>
                  <a:defRPr sz="800" b="1" i="0" u="none" strike="noStrike" baseline="0">
                    <a:solidFill>
                      <a:srgbClr val="000000"/>
                    </a:solidFill>
                    <a:latin typeface="Calibri"/>
                    <a:ea typeface="Calibri"/>
                    <a:cs typeface="Calibri"/>
                  </a:defRPr>
                </a:pPr>
                <a:r>
                  <a:rPr lang="en-US" sz="800"/>
                  <a:t>Risk (Standard Deviation)</a:t>
                </a:r>
              </a:p>
            </c:rich>
          </c:tx>
          <c:layout>
            <c:manualLayout>
              <c:xMode val="edge"/>
              <c:yMode val="edge"/>
              <c:x val="0.39944299457072785"/>
              <c:y val="0.93990691495276801"/>
            </c:manualLayout>
          </c:layout>
          <c:overlay val="0"/>
        </c:title>
        <c:numFmt formatCode="0.0%" sourceLinked="0"/>
        <c:majorTickMark val="out"/>
        <c:minorTickMark val="none"/>
        <c:tickLblPos val="nextTo"/>
        <c:txPr>
          <a:bodyPr rot="0" vert="horz"/>
          <a:lstStyle/>
          <a:p>
            <a:pPr>
              <a:defRPr sz="700" b="0" i="0" u="none" strike="noStrike" baseline="0">
                <a:solidFill>
                  <a:srgbClr val="000000"/>
                </a:solidFill>
                <a:latin typeface="Calibri"/>
                <a:ea typeface="Calibri"/>
                <a:cs typeface="Calibri"/>
              </a:defRPr>
            </a:pPr>
            <a:endParaRPr lang="en-US"/>
          </a:p>
        </c:txPr>
        <c:crossAx val="372511568"/>
        <c:crosses val="autoZero"/>
        <c:crossBetween val="midCat"/>
        <c:majorUnit val="5.000000000000001E-3"/>
      </c:valAx>
      <c:valAx>
        <c:axId val="372511568"/>
        <c:scaling>
          <c:orientation val="minMax"/>
          <c:max val="0.14000000000000001"/>
          <c:min val="0"/>
        </c:scaling>
        <c:delete val="0"/>
        <c:axPos val="l"/>
        <c:title>
          <c:tx>
            <c:rich>
              <a:bodyPr/>
              <a:lstStyle/>
              <a:p>
                <a:pPr>
                  <a:defRPr sz="800" b="1" i="0" u="none" strike="noStrike" baseline="0">
                    <a:solidFill>
                      <a:srgbClr val="000000"/>
                    </a:solidFill>
                    <a:latin typeface="Calibri"/>
                    <a:ea typeface="Calibri"/>
                    <a:cs typeface="Calibri"/>
                  </a:defRPr>
                </a:pPr>
                <a:r>
                  <a:rPr lang="en-US" sz="800"/>
                  <a:t>Annualized Return</a:t>
                </a:r>
              </a:p>
            </c:rich>
          </c:tx>
          <c:layout>
            <c:manualLayout>
              <c:xMode val="edge"/>
              <c:yMode val="edge"/>
              <c:x val="0"/>
              <c:y val="0.30482535803937211"/>
            </c:manualLayout>
          </c:layout>
          <c:overlay val="0"/>
        </c:title>
        <c:numFmt formatCode="0.0%" sourceLinked="0"/>
        <c:majorTickMark val="out"/>
        <c:minorTickMark val="none"/>
        <c:tickLblPos val="nextTo"/>
        <c:txPr>
          <a:bodyPr rot="0" vert="horz"/>
          <a:lstStyle/>
          <a:p>
            <a:pPr>
              <a:defRPr sz="700" b="0" i="0" u="none" strike="noStrike" baseline="0">
                <a:solidFill>
                  <a:srgbClr val="000000"/>
                </a:solidFill>
                <a:latin typeface="Calibri"/>
                <a:ea typeface="Calibri"/>
                <a:cs typeface="Calibri"/>
              </a:defRPr>
            </a:pPr>
            <a:endParaRPr lang="en-US"/>
          </a:p>
        </c:txPr>
        <c:crossAx val="372511176"/>
        <c:crosses val="autoZero"/>
        <c:crossBetween val="midCat"/>
        <c:majorUnit val="2.0000000000000004E-2"/>
      </c:valAx>
    </c:plotArea>
    <c:plotVisOnly val="1"/>
    <c:dispBlanksAs val="gap"/>
    <c:showDLblsOverMax val="0"/>
  </c:chart>
  <c:spPr>
    <a:ln>
      <a:solidFill>
        <a:sysClr val="windowText" lastClr="000000"/>
      </a:solidFill>
    </a:ln>
  </c:spPr>
  <c:txPr>
    <a:bodyPr/>
    <a:lstStyle/>
    <a:p>
      <a:pPr>
        <a:defRPr sz="1000" b="0" i="0" u="none" strike="noStrike" baseline="0">
          <a:solidFill>
            <a:srgbClr val="000000"/>
          </a:solidFill>
          <a:latin typeface="Calibri"/>
          <a:ea typeface="Calibri"/>
          <a:cs typeface="Calibri"/>
        </a:defRPr>
      </a:pPr>
      <a:endParaRPr lang="en-US"/>
    </a:p>
  </c:txPr>
  <c:externalData r:id="rId2">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053041072568601"/>
          <c:y val="0.15256328004153899"/>
          <c:w val="0.82184884727246899"/>
          <c:h val="0.66350710900473897"/>
        </c:manualLayout>
      </c:layout>
      <c:lineChart>
        <c:grouping val="standard"/>
        <c:varyColors val="0"/>
        <c:ser>
          <c:idx val="1"/>
          <c:order val="0"/>
          <c:tx>
            <c:strRef>
              <c:f>Sheet1!$A$5</c:f>
              <c:strCache>
                <c:ptCount val="1"/>
                <c:pt idx="0">
                  <c:v>LIRR Additional Plan</c:v>
                </c:pt>
              </c:strCache>
            </c:strRef>
          </c:tx>
          <c:spPr>
            <a:ln w="28575" cap="rnd">
              <a:solidFill>
                <a:schemeClr val="accent3"/>
              </a:solidFill>
              <a:round/>
            </a:ln>
            <a:effectLst/>
          </c:spPr>
          <c:marker>
            <c:symbol val="none"/>
          </c:marker>
          <c:dLbls>
            <c:dLbl>
              <c:idx val="0"/>
              <c:layout>
                <c:manualLayout>
                  <c:x val="-4.3243243243243244E-3"/>
                  <c:y val="3.4525036088177488E-2"/>
                </c:manualLayout>
              </c:layout>
              <c:showLegendKey val="0"/>
              <c:showVal val="1"/>
              <c:showCatName val="0"/>
              <c:showSerName val="0"/>
              <c:showPercent val="0"/>
              <c:showBubbleSize val="0"/>
              <c:extLst>
                <c:ext xmlns:c15="http://schemas.microsoft.com/office/drawing/2012/chart" uri="{CE6537A1-D6FC-4f65-9D91-7224C49458BB}"/>
              </c:extLst>
            </c:dLbl>
            <c:dLbl>
              <c:idx val="6"/>
              <c:layout>
                <c:manualLayout>
                  <c:x val="-2.7387387387387493E-2"/>
                  <c:y val="1.7262518044088689E-2"/>
                </c:manualLayout>
              </c:layout>
              <c:showLegendKey val="0"/>
              <c:showVal val="1"/>
              <c:showCatName val="0"/>
              <c:showSerName val="0"/>
              <c:showPercent val="0"/>
              <c:showBubbleSize val="0"/>
              <c:extLst>
                <c:ext xmlns:c15="http://schemas.microsoft.com/office/drawing/2012/chart" uri="{CE6537A1-D6FC-4f65-9D91-7224C49458BB}"/>
              </c:extLst>
            </c:dLbl>
            <c:numFmt formatCode="0.0%" sourceLinked="0"/>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Sheet1!$B$4:$H$4</c:f>
              <c:numCache>
                <c:formatCode>m/d/yyyy</c:formatCode>
                <c:ptCount val="7"/>
                <c:pt idx="0">
                  <c:v>40179</c:v>
                </c:pt>
                <c:pt idx="1">
                  <c:v>40544</c:v>
                </c:pt>
                <c:pt idx="2">
                  <c:v>40909</c:v>
                </c:pt>
                <c:pt idx="3">
                  <c:v>41275</c:v>
                </c:pt>
                <c:pt idx="4">
                  <c:v>41640</c:v>
                </c:pt>
                <c:pt idx="5">
                  <c:v>42005</c:v>
                </c:pt>
                <c:pt idx="6">
                  <c:v>42370</c:v>
                </c:pt>
              </c:numCache>
            </c:numRef>
          </c:cat>
          <c:val>
            <c:numRef>
              <c:f>Sheet1!$B$5:$H$5</c:f>
              <c:numCache>
                <c:formatCode>General</c:formatCode>
                <c:ptCount val="7"/>
                <c:pt idx="0">
                  <c:v>26.9</c:v>
                </c:pt>
                <c:pt idx="1">
                  <c:v>28.2</c:v>
                </c:pt>
                <c:pt idx="2">
                  <c:v>24.8</c:v>
                </c:pt>
                <c:pt idx="3">
                  <c:v>24.8</c:v>
                </c:pt>
                <c:pt idx="4">
                  <c:v>30.9</c:v>
                </c:pt>
                <c:pt idx="5">
                  <c:v>48.9</c:v>
                </c:pt>
                <c:pt idx="6">
                  <c:v>46</c:v>
                </c:pt>
              </c:numCache>
            </c:numRef>
          </c:val>
          <c:smooth val="1"/>
        </c:ser>
        <c:ser>
          <c:idx val="2"/>
          <c:order val="1"/>
          <c:tx>
            <c:strRef>
              <c:f>Sheet1!$A$6</c:f>
              <c:strCache>
                <c:ptCount val="1"/>
                <c:pt idx="0">
                  <c:v>MaBSTOA</c:v>
                </c:pt>
              </c:strCache>
            </c:strRef>
          </c:tx>
          <c:spPr>
            <a:ln w="28575" cap="rnd">
              <a:solidFill>
                <a:schemeClr val="accent5"/>
              </a:solidFill>
              <a:round/>
            </a:ln>
            <a:effectLst/>
          </c:spPr>
          <c:marker>
            <c:symbol val="none"/>
          </c:marker>
          <c:dPt>
            <c:idx val="3"/>
            <c:marker>
              <c:symbol val="none"/>
            </c:marker>
            <c:bubble3D val="0"/>
          </c:dPt>
          <c:dLbls>
            <c:dLbl>
              <c:idx val="0"/>
              <c:layout>
                <c:manualLayout>
                  <c:x val="-5.7657657657657659E-3"/>
                  <c:y val="2.8770863406814572E-2"/>
                </c:manualLayout>
              </c:layout>
              <c:showLegendKey val="0"/>
              <c:showVal val="1"/>
              <c:showCatName val="0"/>
              <c:showSerName val="0"/>
              <c:showPercent val="0"/>
              <c:showBubbleSize val="0"/>
              <c:extLst>
                <c:ext xmlns:c15="http://schemas.microsoft.com/office/drawing/2012/chart" uri="{CE6537A1-D6FC-4f65-9D91-7224C49458BB}"/>
              </c:extLst>
            </c:dLbl>
            <c:dLbl>
              <c:idx val="6"/>
              <c:layout>
                <c:manualLayout>
                  <c:x val="7.2072072072069957E-3"/>
                  <c:y val="2.8770863406814572E-2"/>
                </c:manualLayout>
              </c:layout>
              <c:showLegendKey val="0"/>
              <c:showVal val="1"/>
              <c:showCatName val="0"/>
              <c:showSerName val="0"/>
              <c:showPercent val="0"/>
              <c:showBubbleSize val="0"/>
              <c:extLst>
                <c:ext xmlns:c15="http://schemas.microsoft.com/office/drawing/2012/chart" uri="{CE6537A1-D6FC-4f65-9D91-7224C49458BB}"/>
              </c:extLst>
            </c:dLbl>
            <c:numFmt formatCode="0.0%" sourceLinked="0"/>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Sheet1!$B$4:$H$4</c:f>
              <c:numCache>
                <c:formatCode>m/d/yyyy</c:formatCode>
                <c:ptCount val="7"/>
                <c:pt idx="0">
                  <c:v>40179</c:v>
                </c:pt>
                <c:pt idx="1">
                  <c:v>40544</c:v>
                </c:pt>
                <c:pt idx="2">
                  <c:v>40909</c:v>
                </c:pt>
                <c:pt idx="3">
                  <c:v>41275</c:v>
                </c:pt>
                <c:pt idx="4">
                  <c:v>41640</c:v>
                </c:pt>
                <c:pt idx="5">
                  <c:v>42005</c:v>
                </c:pt>
                <c:pt idx="6">
                  <c:v>42370</c:v>
                </c:pt>
              </c:numCache>
            </c:numRef>
          </c:cat>
          <c:val>
            <c:numRef>
              <c:f>Sheet1!$B$6:$H$6</c:f>
              <c:numCache>
                <c:formatCode>General</c:formatCode>
                <c:ptCount val="7"/>
                <c:pt idx="0">
                  <c:v>53.4</c:v>
                </c:pt>
                <c:pt idx="1">
                  <c:v>60.57</c:v>
                </c:pt>
                <c:pt idx="2">
                  <c:v>55.69</c:v>
                </c:pt>
                <c:pt idx="3">
                  <c:v>60.09</c:v>
                </c:pt>
                <c:pt idx="4">
                  <c:v>65.180000000000007</c:v>
                </c:pt>
                <c:pt idx="5">
                  <c:v>69.28</c:v>
                </c:pt>
                <c:pt idx="6">
                  <c:v>67.290000000000006</c:v>
                </c:pt>
              </c:numCache>
            </c:numRef>
          </c:val>
          <c:smooth val="1"/>
        </c:ser>
        <c:ser>
          <c:idx val="3"/>
          <c:order val="2"/>
          <c:tx>
            <c:strRef>
              <c:f>Sheet1!$A$7</c:f>
              <c:strCache>
                <c:ptCount val="1"/>
                <c:pt idx="0">
                  <c:v>MTA DB</c:v>
                </c:pt>
              </c:strCache>
            </c:strRef>
          </c:tx>
          <c:spPr>
            <a:ln w="28575" cap="rnd">
              <a:solidFill>
                <a:schemeClr val="accent1">
                  <a:lumMod val="60000"/>
                </a:schemeClr>
              </a:solidFill>
              <a:round/>
            </a:ln>
            <a:effectLst/>
          </c:spPr>
          <c:marker>
            <c:symbol val="none"/>
          </c:marker>
          <c:dLbls>
            <c:dLbl>
              <c:idx val="0"/>
              <c:layout>
                <c:manualLayout>
                  <c:x val="-8.6486486486486488E-3"/>
                  <c:y val="2.3016690725451604E-2"/>
                </c:manualLayout>
              </c:layout>
              <c:showLegendKey val="0"/>
              <c:showVal val="1"/>
              <c:showCatName val="0"/>
              <c:showSerName val="0"/>
              <c:showPercent val="0"/>
              <c:showBubbleSize val="0"/>
              <c:extLst>
                <c:ext xmlns:c15="http://schemas.microsoft.com/office/drawing/2012/chart" uri="{CE6537A1-D6FC-4f65-9D91-7224C49458BB}"/>
              </c:extLst>
            </c:dLbl>
            <c:dLbl>
              <c:idx val="6"/>
              <c:layout>
                <c:manualLayout>
                  <c:x val="-1.0090090090090195E-2"/>
                  <c:y val="-4.6033381450903313E-2"/>
                </c:manualLayout>
              </c:layout>
              <c:showLegendKey val="0"/>
              <c:showVal val="1"/>
              <c:showCatName val="0"/>
              <c:showSerName val="0"/>
              <c:showPercent val="0"/>
              <c:showBubbleSize val="0"/>
              <c:extLst>
                <c:ext xmlns:c15="http://schemas.microsoft.com/office/drawing/2012/chart" uri="{CE6537A1-D6FC-4f65-9D91-7224C49458BB}"/>
              </c:extLst>
            </c:dLbl>
            <c:numFmt formatCode="0.0%" sourceLinked="0"/>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Sheet1!$B$4:$H$4</c:f>
              <c:numCache>
                <c:formatCode>m/d/yyyy</c:formatCode>
                <c:ptCount val="7"/>
                <c:pt idx="0">
                  <c:v>40179</c:v>
                </c:pt>
                <c:pt idx="1">
                  <c:v>40544</c:v>
                </c:pt>
                <c:pt idx="2">
                  <c:v>40909</c:v>
                </c:pt>
                <c:pt idx="3">
                  <c:v>41275</c:v>
                </c:pt>
                <c:pt idx="4">
                  <c:v>41640</c:v>
                </c:pt>
                <c:pt idx="5">
                  <c:v>42005</c:v>
                </c:pt>
                <c:pt idx="6">
                  <c:v>42370</c:v>
                </c:pt>
              </c:numCache>
            </c:numRef>
          </c:cat>
          <c:val>
            <c:numRef>
              <c:f>Sheet1!$B$7:$H$7</c:f>
              <c:numCache>
                <c:formatCode>General</c:formatCode>
                <c:ptCount val="7"/>
                <c:pt idx="0">
                  <c:v>67.400000000000006</c:v>
                </c:pt>
                <c:pt idx="1">
                  <c:v>72.7</c:v>
                </c:pt>
                <c:pt idx="2">
                  <c:v>65.8</c:v>
                </c:pt>
                <c:pt idx="3">
                  <c:v>68.900000000000006</c:v>
                </c:pt>
                <c:pt idx="4">
                  <c:v>71.599999999999994</c:v>
                </c:pt>
                <c:pt idx="5">
                  <c:v>72.5</c:v>
                </c:pt>
                <c:pt idx="6">
                  <c:v>68.8</c:v>
                </c:pt>
              </c:numCache>
            </c:numRef>
          </c:val>
          <c:smooth val="0"/>
        </c:ser>
        <c:dLbls>
          <c:showLegendKey val="0"/>
          <c:showVal val="0"/>
          <c:showCatName val="0"/>
          <c:showSerName val="0"/>
          <c:showPercent val="0"/>
          <c:showBubbleSize val="0"/>
        </c:dLbls>
        <c:smooth val="0"/>
        <c:axId val="370412248"/>
        <c:axId val="370412640"/>
      </c:lineChart>
      <c:dateAx>
        <c:axId val="370412248"/>
        <c:scaling>
          <c:orientation val="minMax"/>
        </c:scaling>
        <c:delete val="0"/>
        <c:axPos val="b"/>
        <c:title>
          <c:tx>
            <c:rich>
              <a:bodyPr rot="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r>
                  <a:rPr lang="en-US" sz="1100"/>
                  <a:t>Date of Valuation</a:t>
                </a:r>
              </a:p>
            </c:rich>
          </c:tx>
          <c:layout>
            <c:manualLayout>
              <c:xMode val="edge"/>
              <c:yMode val="edge"/>
              <c:x val="0.42648438674895373"/>
              <c:y val="0.88172207436565919"/>
            </c:manualLayout>
          </c:layout>
          <c:overlay val="0"/>
          <c:spPr>
            <a:noFill/>
            <a:ln>
              <a:noFill/>
            </a:ln>
            <a:effectLst/>
          </c:spPr>
          <c:txPr>
            <a:bodyPr rot="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title>
        <c:numFmt formatCode="m/d/yyyy;@" sourceLinked="0"/>
        <c:majorTickMark val="out"/>
        <c:minorTickMark val="none"/>
        <c:tickLblPos val="nextTo"/>
        <c:spPr>
          <a:noFill/>
          <a:ln w="9525" cap="flat" cmpd="sng" algn="ctr">
            <a:solidFill>
              <a:schemeClr val="tx1">
                <a:lumMod val="15000"/>
                <a:lumOff val="85000"/>
              </a:schemeClr>
            </a:solidFill>
            <a:round/>
          </a:ln>
          <a:effectLst/>
        </c:spPr>
        <c:txPr>
          <a:bodyPr rot="0" spcFirstLastPara="1" vertOverflow="ellipsis"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en-US"/>
          </a:p>
        </c:txPr>
        <c:crossAx val="370412640"/>
        <c:crosses val="autoZero"/>
        <c:auto val="1"/>
        <c:lblOffset val="100"/>
        <c:baseTimeUnit val="years"/>
        <c:majorUnit val="1"/>
        <c:majorTimeUnit val="years"/>
        <c:minorUnit val="6"/>
        <c:minorTimeUnit val="days"/>
      </c:dateAx>
      <c:valAx>
        <c:axId val="370412640"/>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r>
                  <a:rPr lang="en-US"/>
                  <a:t>Funded Ratio</a:t>
                </a:r>
              </a:p>
            </c:rich>
          </c:tx>
          <c:layout>
            <c:manualLayout>
              <c:xMode val="edge"/>
              <c:yMode val="edge"/>
              <c:x val="1.4579906530895E-2"/>
              <c:y val="0.33107825997771601"/>
            </c:manualLayout>
          </c:layout>
          <c:overlay val="0"/>
          <c:spPr>
            <a:noFill/>
            <a:ln>
              <a:noFill/>
            </a:ln>
            <a:effectLst/>
          </c:spPr>
          <c:txPr>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endParaRPr lang="en-US"/>
            </a:p>
          </c:txPr>
        </c:title>
        <c:numFmt formatCode="0%" sourceLinked="0"/>
        <c:majorTickMark val="none"/>
        <c:minorTickMark val="none"/>
        <c:tickLblPos val="nextTo"/>
        <c:spPr>
          <a:noFill/>
          <a:ln>
            <a:noFill/>
          </a:ln>
          <a:effectLst/>
        </c:spPr>
        <c:txPr>
          <a:bodyPr rot="0" spcFirstLastPara="1" vertOverflow="ellipsis"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370412248"/>
        <c:crosses val="autoZero"/>
        <c:crossBetween val="between"/>
        <c:minorUnit val="20"/>
        <c:dispUnits>
          <c:builtInUnit val="hundreds"/>
        </c:dispUnits>
      </c:valAx>
      <c:spPr>
        <a:noFill/>
        <a:ln>
          <a:noFill/>
        </a:ln>
        <a:effectLst/>
      </c:spPr>
    </c:plotArea>
    <c:legend>
      <c:legendPos val="b"/>
      <c:layout>
        <c:manualLayout>
          <c:xMode val="edge"/>
          <c:yMode val="edge"/>
          <c:x val="7.9616485777115706E-2"/>
          <c:y val="0.93249222733603498"/>
          <c:w val="0.87968594736468697"/>
          <c:h val="4.4491081938512797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Combined Plans -</a:t>
            </a:r>
            <a:r>
              <a:rPr lang="en-US" baseline="0"/>
              <a:t> Total Assets</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dPt>
            <c:idx val="0"/>
            <c:bubble3D val="0"/>
            <c:spPr>
              <a:solidFill>
                <a:schemeClr val="accent1"/>
              </a:solidFill>
              <a:ln w="19050">
                <a:solidFill>
                  <a:schemeClr val="lt1"/>
                </a:solidFill>
              </a:ln>
              <a:effectLst/>
            </c:spPr>
          </c:dPt>
          <c:dPt>
            <c:idx val="1"/>
            <c:bubble3D val="0"/>
            <c:spPr>
              <a:solidFill>
                <a:schemeClr val="accent2"/>
              </a:solidFill>
              <a:ln w="19050">
                <a:solidFill>
                  <a:schemeClr val="lt1"/>
                </a:solidFill>
              </a:ln>
              <a:effectLst/>
            </c:spPr>
          </c:dPt>
          <c:dLbls>
            <c:dLbl>
              <c:idx val="0"/>
              <c:layout>
                <c:manualLayout>
                  <c:x val="4.6463112996779903E-2"/>
                  <c:y val="-0.15357261592301"/>
                </c:manualLayout>
              </c:layout>
              <c:showLegendKey val="1"/>
              <c:showVal val="1"/>
              <c:showCatName val="1"/>
              <c:showSerName val="0"/>
              <c:showPercent val="1"/>
              <c:showBubbleSize val="0"/>
              <c:extLst>
                <c:ext xmlns:c15="http://schemas.microsoft.com/office/drawing/2012/chart" uri="{CE6537A1-D6FC-4f65-9D91-7224C49458BB}">
                  <c15:layout>
                    <c:manualLayout>
                      <c:w val="0.29604818686913398"/>
                      <c:h val="0.254027996500437"/>
                    </c:manualLayout>
                  </c15:layout>
                </c:ext>
              </c:extLst>
            </c:dLbl>
            <c:dLbl>
              <c:idx val="1"/>
              <c:layout>
                <c:manualLayout>
                  <c:x val="-0.13827195913725401"/>
                  <c:y val="0.123293525809274"/>
                </c:manualLayout>
              </c:layout>
              <c:showLegendKey val="1"/>
              <c:showVal val="1"/>
              <c:showCatName val="1"/>
              <c:showSerName val="0"/>
              <c:showPercent val="1"/>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7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'Combined Plans Charts'!$A$3:$A$4</c:f>
              <c:strCache>
                <c:ptCount val="2"/>
                <c:pt idx="0">
                  <c:v>Non-MWBE Managed Assets</c:v>
                </c:pt>
                <c:pt idx="1">
                  <c:v>MWBE Managed Assets</c:v>
                </c:pt>
              </c:strCache>
            </c:strRef>
          </c:cat>
          <c:val>
            <c:numRef>
              <c:f>'Combined Plans Charts'!$B$3:$B$4</c:f>
              <c:numCache>
                <c:formatCode>_("$"* #,##0_);_("$"* \(#,##0\);_("$"* "-"??_);_(@_)</c:formatCode>
                <c:ptCount val="2"/>
                <c:pt idx="0">
                  <c:v>5609448165</c:v>
                </c:pt>
                <c:pt idx="1">
                  <c:v>908585445</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Combined</a:t>
            </a:r>
            <a:r>
              <a:rPr lang="en-US" baseline="0"/>
              <a:t> Plans</a:t>
            </a:r>
            <a:r>
              <a:rPr lang="en-US"/>
              <a:t> - Traditional Investments</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31708656240711303"/>
          <c:y val="0.27559011373578302"/>
          <c:w val="0.43344879330806102"/>
          <c:h val="0.60537532808398997"/>
        </c:manualLayout>
      </c:layout>
      <c:pieChart>
        <c:varyColors val="1"/>
        <c:ser>
          <c:idx val="0"/>
          <c:order val="0"/>
          <c:dPt>
            <c:idx val="0"/>
            <c:bubble3D val="0"/>
            <c:spPr>
              <a:solidFill>
                <a:schemeClr val="accent1"/>
              </a:solidFill>
              <a:ln w="19050">
                <a:solidFill>
                  <a:schemeClr val="lt1"/>
                </a:solidFill>
              </a:ln>
              <a:effectLst/>
            </c:spPr>
          </c:dPt>
          <c:dPt>
            <c:idx val="1"/>
            <c:bubble3D val="0"/>
            <c:spPr>
              <a:solidFill>
                <a:schemeClr val="accent2"/>
              </a:solidFill>
              <a:ln w="19050">
                <a:solidFill>
                  <a:schemeClr val="lt1"/>
                </a:solidFill>
              </a:ln>
              <a:effectLst/>
            </c:spPr>
          </c:dPt>
          <c:dLbls>
            <c:dLbl>
              <c:idx val="0"/>
              <c:layout>
                <c:manualLayout>
                  <c:x val="-9.0760685894265593E-3"/>
                  <c:y val="-2.4921916010498701E-2"/>
                </c:manualLayout>
              </c:layout>
              <c:showLegendKey val="1"/>
              <c:showVal val="1"/>
              <c:showCatName val="1"/>
              <c:showSerName val="0"/>
              <c:showPercent val="1"/>
              <c:showBubbleSize val="0"/>
              <c:extLst>
                <c:ext xmlns:c15="http://schemas.microsoft.com/office/drawing/2012/chart" uri="{CE6537A1-D6FC-4f65-9D91-7224C49458BB}">
                  <c15:layout>
                    <c:manualLayout>
                      <c:w val="0.27218151698683601"/>
                      <c:h val="0.30149999999999999"/>
                    </c:manualLayout>
                  </c15:layout>
                </c:ext>
              </c:extLst>
            </c:dLbl>
            <c:dLbl>
              <c:idx val="1"/>
              <c:layout>
                <c:manualLayout>
                  <c:x val="-0.102917340200587"/>
                  <c:y val="0.273209098862642"/>
                </c:manualLayout>
              </c:layout>
              <c:showLegendKey val="1"/>
              <c:showVal val="1"/>
              <c:showCatName val="1"/>
              <c:showSerName val="0"/>
              <c:showPercent val="1"/>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7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'Combined Plans Charts'!$A$6:$A$7</c:f>
              <c:strCache>
                <c:ptCount val="2"/>
                <c:pt idx="0">
                  <c:v>Non-MWBE Managed Assets (Traditional)</c:v>
                </c:pt>
                <c:pt idx="1">
                  <c:v>MWBE Managed Assets -Traditional</c:v>
                </c:pt>
              </c:strCache>
            </c:strRef>
          </c:cat>
          <c:val>
            <c:numRef>
              <c:f>'Combined Plans Charts'!$B$6:$B$7</c:f>
              <c:numCache>
                <c:formatCode>_("$"* #,##0_);_("$"* \(#,##0\);_("$"* "-"??_);_(@_)</c:formatCode>
                <c:ptCount val="2"/>
                <c:pt idx="0">
                  <c:v>3329212561</c:v>
                </c:pt>
                <c:pt idx="1">
                  <c:v>843747707</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MWBE Managed Assets by Asset Class</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spPr>
            <a:solidFill>
              <a:schemeClr val="accent1"/>
            </a:solidFill>
            <a:ln>
              <a:noFill/>
            </a:ln>
            <a:effectLst/>
          </c:spPr>
          <c:invertIfNegative val="0"/>
          <c:cat>
            <c:strRef>
              <c:f>'Combined Plans Charts'!$K$2:$K$7</c:f>
              <c:strCache>
                <c:ptCount val="6"/>
                <c:pt idx="0">
                  <c:v>% of US Equity</c:v>
                </c:pt>
                <c:pt idx="1">
                  <c:v>% of Non-US Equity</c:v>
                </c:pt>
                <c:pt idx="2">
                  <c:v>% of Fixed Income</c:v>
                </c:pt>
                <c:pt idx="3">
                  <c:v>% of Hedge Funds</c:v>
                </c:pt>
                <c:pt idx="4">
                  <c:v>% of Private Equity</c:v>
                </c:pt>
                <c:pt idx="5">
                  <c:v>% of Real Estate</c:v>
                </c:pt>
              </c:strCache>
            </c:strRef>
          </c:cat>
          <c:val>
            <c:numRef>
              <c:f>'Combined Plans Charts'!$L$2:$L$7</c:f>
              <c:numCache>
                <c:formatCode>0%</c:formatCode>
                <c:ptCount val="6"/>
                <c:pt idx="0">
                  <c:v>0.51</c:v>
                </c:pt>
                <c:pt idx="1">
                  <c:v>0.25</c:v>
                </c:pt>
                <c:pt idx="2">
                  <c:v>0.09</c:v>
                </c:pt>
                <c:pt idx="3">
                  <c:v>0</c:v>
                </c:pt>
                <c:pt idx="4">
                  <c:v>0</c:v>
                </c:pt>
                <c:pt idx="5">
                  <c:v>0.1</c:v>
                </c:pt>
              </c:numCache>
            </c:numRef>
          </c:val>
        </c:ser>
        <c:dLbls>
          <c:showLegendKey val="0"/>
          <c:showVal val="0"/>
          <c:showCatName val="0"/>
          <c:showSerName val="0"/>
          <c:showPercent val="0"/>
          <c:showBubbleSize val="0"/>
        </c:dLbls>
        <c:gapWidth val="219"/>
        <c:overlap val="-27"/>
        <c:axId val="290913920"/>
        <c:axId val="370411072"/>
      </c:barChart>
      <c:catAx>
        <c:axId val="2909139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crossAx val="370411072"/>
        <c:crosses val="autoZero"/>
        <c:auto val="1"/>
        <c:lblAlgn val="ctr"/>
        <c:lblOffset val="100"/>
        <c:noMultiLvlLbl val="0"/>
      </c:catAx>
      <c:valAx>
        <c:axId val="370411072"/>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0"/>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crossAx val="29091392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7840" cy="464820"/>
          </a:xfrm>
          <a:prstGeom prst="rect">
            <a:avLst/>
          </a:prstGeom>
        </p:spPr>
        <p:txBody>
          <a:bodyPr vert="horz" lIns="92482" tIns="46241" rIns="92482" bIns="46241" rtlCol="0"/>
          <a:lstStyle>
            <a:lvl1pPr algn="l">
              <a:defRPr sz="1200"/>
            </a:lvl1pPr>
          </a:lstStyle>
          <a:p>
            <a:endParaRPr lang="en-US"/>
          </a:p>
        </p:txBody>
      </p:sp>
      <p:sp>
        <p:nvSpPr>
          <p:cNvPr id="3" name="Date Placeholder 2"/>
          <p:cNvSpPr>
            <a:spLocks noGrp="1"/>
          </p:cNvSpPr>
          <p:nvPr>
            <p:ph type="dt" sz="quarter" idx="1"/>
          </p:nvPr>
        </p:nvSpPr>
        <p:spPr>
          <a:xfrm>
            <a:off x="3970942" y="1"/>
            <a:ext cx="3037840" cy="464820"/>
          </a:xfrm>
          <a:prstGeom prst="rect">
            <a:avLst/>
          </a:prstGeom>
        </p:spPr>
        <p:txBody>
          <a:bodyPr vert="horz" lIns="92482" tIns="46241" rIns="92482" bIns="46241" rtlCol="0"/>
          <a:lstStyle>
            <a:lvl1pPr algn="r">
              <a:defRPr sz="1200"/>
            </a:lvl1pPr>
          </a:lstStyle>
          <a:p>
            <a:fld id="{67653EB0-44E8-F940-8478-F78C5B536586}" type="datetimeFigureOut">
              <a:rPr lang="en-US" smtClean="0"/>
              <a:t>5/15/2017</a:t>
            </a:fld>
            <a:endParaRPr lang="en-US"/>
          </a:p>
        </p:txBody>
      </p:sp>
      <p:sp>
        <p:nvSpPr>
          <p:cNvPr id="4" name="Footer Placeholder 3"/>
          <p:cNvSpPr>
            <a:spLocks noGrp="1"/>
          </p:cNvSpPr>
          <p:nvPr>
            <p:ph type="ftr" sz="quarter" idx="2"/>
          </p:nvPr>
        </p:nvSpPr>
        <p:spPr>
          <a:xfrm>
            <a:off x="0" y="8829966"/>
            <a:ext cx="3037840" cy="464820"/>
          </a:xfrm>
          <a:prstGeom prst="rect">
            <a:avLst/>
          </a:prstGeom>
        </p:spPr>
        <p:txBody>
          <a:bodyPr vert="horz" lIns="92482" tIns="46241" rIns="92482" bIns="46241" rtlCol="0" anchor="b"/>
          <a:lstStyle>
            <a:lvl1pPr algn="l">
              <a:defRPr sz="1200"/>
            </a:lvl1pPr>
          </a:lstStyle>
          <a:p>
            <a:endParaRPr lang="en-US"/>
          </a:p>
        </p:txBody>
      </p:sp>
      <p:sp>
        <p:nvSpPr>
          <p:cNvPr id="5" name="Slide Number Placeholder 4"/>
          <p:cNvSpPr>
            <a:spLocks noGrp="1"/>
          </p:cNvSpPr>
          <p:nvPr>
            <p:ph type="sldNum" sz="quarter" idx="3"/>
          </p:nvPr>
        </p:nvSpPr>
        <p:spPr>
          <a:xfrm>
            <a:off x="3970942" y="8829966"/>
            <a:ext cx="3037840" cy="464820"/>
          </a:xfrm>
          <a:prstGeom prst="rect">
            <a:avLst/>
          </a:prstGeom>
        </p:spPr>
        <p:txBody>
          <a:bodyPr vert="horz" lIns="92482" tIns="46241" rIns="92482" bIns="46241" rtlCol="0" anchor="b"/>
          <a:lstStyle>
            <a:lvl1pPr algn="r">
              <a:defRPr sz="1200"/>
            </a:lvl1pPr>
          </a:lstStyle>
          <a:p>
            <a:fld id="{F54B467B-9A6B-0840-86F2-52042705FE1B}" type="slidenum">
              <a:rPr lang="en-US" smtClean="0"/>
              <a:t>‹#›</a:t>
            </a:fld>
            <a:endParaRPr lang="en-US"/>
          </a:p>
        </p:txBody>
      </p:sp>
    </p:spTree>
    <p:extLst>
      <p:ext uri="{BB962C8B-B14F-4D97-AF65-F5344CB8AC3E}">
        <p14:creationId xmlns:p14="http://schemas.microsoft.com/office/powerpoint/2010/main" val="227204013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7840" cy="464820"/>
          </a:xfrm>
          <a:prstGeom prst="rect">
            <a:avLst/>
          </a:prstGeom>
        </p:spPr>
        <p:txBody>
          <a:bodyPr vert="horz" lIns="92482" tIns="46241" rIns="92482" bIns="46241" rtlCol="0"/>
          <a:lstStyle>
            <a:lvl1pPr algn="l">
              <a:defRPr sz="1200"/>
            </a:lvl1pPr>
          </a:lstStyle>
          <a:p>
            <a:endParaRPr lang="en-US"/>
          </a:p>
        </p:txBody>
      </p:sp>
      <p:sp>
        <p:nvSpPr>
          <p:cNvPr id="3" name="Date Placeholder 2"/>
          <p:cNvSpPr>
            <a:spLocks noGrp="1"/>
          </p:cNvSpPr>
          <p:nvPr>
            <p:ph type="dt" idx="1"/>
          </p:nvPr>
        </p:nvSpPr>
        <p:spPr>
          <a:xfrm>
            <a:off x="3970942" y="1"/>
            <a:ext cx="3037840" cy="464820"/>
          </a:xfrm>
          <a:prstGeom prst="rect">
            <a:avLst/>
          </a:prstGeom>
        </p:spPr>
        <p:txBody>
          <a:bodyPr vert="horz" lIns="92482" tIns="46241" rIns="92482" bIns="46241" rtlCol="0"/>
          <a:lstStyle>
            <a:lvl1pPr algn="r">
              <a:defRPr sz="1200"/>
            </a:lvl1pPr>
          </a:lstStyle>
          <a:p>
            <a:fld id="{0EFDA708-3A36-964A-A3D4-3FD1A1A74077}" type="datetimeFigureOut">
              <a:rPr lang="en-US" smtClean="0"/>
              <a:t>5/15/2017</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2482" tIns="46241" rIns="92482" bIns="46241" rtlCol="0" anchor="ctr"/>
          <a:lstStyle/>
          <a:p>
            <a:endParaRPr lang="en-US"/>
          </a:p>
        </p:txBody>
      </p:sp>
      <p:sp>
        <p:nvSpPr>
          <p:cNvPr id="5" name="Notes Placeholder 4"/>
          <p:cNvSpPr>
            <a:spLocks noGrp="1"/>
          </p:cNvSpPr>
          <p:nvPr>
            <p:ph type="body" sz="quarter" idx="3"/>
          </p:nvPr>
        </p:nvSpPr>
        <p:spPr>
          <a:xfrm>
            <a:off x="701041" y="4415791"/>
            <a:ext cx="5608320" cy="4183380"/>
          </a:xfrm>
          <a:prstGeom prst="rect">
            <a:avLst/>
          </a:prstGeom>
        </p:spPr>
        <p:txBody>
          <a:bodyPr vert="horz" lIns="92482" tIns="46241" rIns="92482" bIns="46241"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6"/>
            <a:ext cx="3037840" cy="464820"/>
          </a:xfrm>
          <a:prstGeom prst="rect">
            <a:avLst/>
          </a:prstGeom>
        </p:spPr>
        <p:txBody>
          <a:bodyPr vert="horz" lIns="92482" tIns="46241" rIns="92482" bIns="46241" rtlCol="0" anchor="b"/>
          <a:lstStyle>
            <a:lvl1pPr algn="l">
              <a:defRPr sz="1200"/>
            </a:lvl1pPr>
          </a:lstStyle>
          <a:p>
            <a:endParaRPr lang="en-US"/>
          </a:p>
        </p:txBody>
      </p:sp>
      <p:sp>
        <p:nvSpPr>
          <p:cNvPr id="7" name="Slide Number Placeholder 6"/>
          <p:cNvSpPr>
            <a:spLocks noGrp="1"/>
          </p:cNvSpPr>
          <p:nvPr>
            <p:ph type="sldNum" sz="quarter" idx="5"/>
          </p:nvPr>
        </p:nvSpPr>
        <p:spPr>
          <a:xfrm>
            <a:off x="3970942" y="8829966"/>
            <a:ext cx="3037840" cy="464820"/>
          </a:xfrm>
          <a:prstGeom prst="rect">
            <a:avLst/>
          </a:prstGeom>
        </p:spPr>
        <p:txBody>
          <a:bodyPr vert="horz" lIns="92482" tIns="46241" rIns="92482" bIns="46241" rtlCol="0" anchor="b"/>
          <a:lstStyle>
            <a:lvl1pPr algn="r">
              <a:defRPr sz="1200"/>
            </a:lvl1pPr>
          </a:lstStyle>
          <a:p>
            <a:fld id="{24D5B4B7-7B6F-CD41-807D-14F7F2AB9A38}" type="slidenum">
              <a:rPr lang="en-US" smtClean="0"/>
              <a:t>‹#›</a:t>
            </a:fld>
            <a:endParaRPr lang="en-US"/>
          </a:p>
        </p:txBody>
      </p:sp>
    </p:spTree>
    <p:extLst>
      <p:ext uri="{BB962C8B-B14F-4D97-AF65-F5344CB8AC3E}">
        <p14:creationId xmlns:p14="http://schemas.microsoft.com/office/powerpoint/2010/main" val="147265722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4D5B4B7-7B6F-CD41-807D-14F7F2AB9A38}" type="slidenum">
              <a:rPr lang="en-US" smtClean="0"/>
              <a:t>0</a:t>
            </a:fld>
            <a:endParaRPr lang="en-US"/>
          </a:p>
        </p:txBody>
      </p:sp>
    </p:spTree>
    <p:extLst>
      <p:ext uri="{BB962C8B-B14F-4D97-AF65-F5344CB8AC3E}">
        <p14:creationId xmlns:p14="http://schemas.microsoft.com/office/powerpoint/2010/main" val="29705290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30416B6E-359F-44DE-B2C4-1E42B0A81A32}" type="datetime1">
              <a:rPr lang="en-US" smtClean="0"/>
              <a:t>5/15/2017</a:t>
            </a:fld>
            <a:endParaRPr lang="en-US"/>
          </a:p>
        </p:txBody>
      </p:sp>
      <p:sp>
        <p:nvSpPr>
          <p:cNvPr id="5" name="Footer Placeholder 4"/>
          <p:cNvSpPr>
            <a:spLocks noGrp="1"/>
          </p:cNvSpPr>
          <p:nvPr>
            <p:ph type="ftr" sz="quarter" idx="11"/>
          </p:nvPr>
        </p:nvSpPr>
        <p:spPr/>
        <p:txBody>
          <a:bodyPr/>
          <a:lstStyle/>
          <a:p>
            <a:r>
              <a:rPr lang="en-US" smtClean="0"/>
              <a:t>Fill in Agency Name on Master</a:t>
            </a:r>
            <a:endParaRPr lang="en-US"/>
          </a:p>
        </p:txBody>
      </p:sp>
      <p:sp>
        <p:nvSpPr>
          <p:cNvPr id="6" name="Slide Number Placeholder 5"/>
          <p:cNvSpPr>
            <a:spLocks noGrp="1"/>
          </p:cNvSpPr>
          <p:nvPr>
            <p:ph type="sldNum" sz="quarter" idx="12"/>
          </p:nvPr>
        </p:nvSpPr>
        <p:spPr/>
        <p:txBody>
          <a:bodyPr/>
          <a:lstStyle/>
          <a:p>
            <a:fld id="{CEDF6D6C-5AA7-4844-B80C-6FB67B21D5FB}" type="slidenum">
              <a:rPr lang="en-US" smtClean="0"/>
              <a:t>‹#›</a:t>
            </a:fld>
            <a:endParaRPr lang="en-US"/>
          </a:p>
        </p:txBody>
      </p:sp>
    </p:spTree>
    <p:extLst>
      <p:ext uri="{BB962C8B-B14F-4D97-AF65-F5344CB8AC3E}">
        <p14:creationId xmlns:p14="http://schemas.microsoft.com/office/powerpoint/2010/main" val="3985614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8FEB702-B6AA-4A36-8FAE-D4E09C48DEC6}" type="datetime1">
              <a:rPr lang="en-US" smtClean="0"/>
              <a:t>5/15/2017</a:t>
            </a:fld>
            <a:endParaRPr lang="en-US"/>
          </a:p>
        </p:txBody>
      </p:sp>
      <p:sp>
        <p:nvSpPr>
          <p:cNvPr id="5" name="Footer Placeholder 4"/>
          <p:cNvSpPr>
            <a:spLocks noGrp="1"/>
          </p:cNvSpPr>
          <p:nvPr>
            <p:ph type="ftr" sz="quarter" idx="11"/>
          </p:nvPr>
        </p:nvSpPr>
        <p:spPr/>
        <p:txBody>
          <a:bodyPr/>
          <a:lstStyle/>
          <a:p>
            <a:r>
              <a:rPr lang="en-US" smtClean="0"/>
              <a:t>Fill in Agency Name on Master</a:t>
            </a:r>
            <a:endParaRPr lang="en-US"/>
          </a:p>
        </p:txBody>
      </p:sp>
      <p:sp>
        <p:nvSpPr>
          <p:cNvPr id="6" name="Slide Number Placeholder 5"/>
          <p:cNvSpPr>
            <a:spLocks noGrp="1"/>
          </p:cNvSpPr>
          <p:nvPr>
            <p:ph type="sldNum" sz="quarter" idx="12"/>
          </p:nvPr>
        </p:nvSpPr>
        <p:spPr/>
        <p:txBody>
          <a:bodyPr/>
          <a:lstStyle/>
          <a:p>
            <a:fld id="{CEDF6D6C-5AA7-4844-B80C-6FB67B21D5FB}" type="slidenum">
              <a:rPr lang="en-US" smtClean="0"/>
              <a:t>‹#›</a:t>
            </a:fld>
            <a:endParaRPr lang="en-US"/>
          </a:p>
        </p:txBody>
      </p:sp>
    </p:spTree>
    <p:extLst>
      <p:ext uri="{BB962C8B-B14F-4D97-AF65-F5344CB8AC3E}">
        <p14:creationId xmlns:p14="http://schemas.microsoft.com/office/powerpoint/2010/main" val="32374588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05020ED-7E7C-450C-A215-A3F20CF66BE4}" type="datetime1">
              <a:rPr lang="en-US" smtClean="0"/>
              <a:t>5/15/2017</a:t>
            </a:fld>
            <a:endParaRPr lang="en-US"/>
          </a:p>
        </p:txBody>
      </p:sp>
      <p:sp>
        <p:nvSpPr>
          <p:cNvPr id="5" name="Footer Placeholder 4"/>
          <p:cNvSpPr>
            <a:spLocks noGrp="1"/>
          </p:cNvSpPr>
          <p:nvPr>
            <p:ph type="ftr" sz="quarter" idx="11"/>
          </p:nvPr>
        </p:nvSpPr>
        <p:spPr/>
        <p:txBody>
          <a:bodyPr/>
          <a:lstStyle/>
          <a:p>
            <a:r>
              <a:rPr lang="en-US" smtClean="0"/>
              <a:t>Fill in Agency Name on Master</a:t>
            </a:r>
            <a:endParaRPr lang="en-US"/>
          </a:p>
        </p:txBody>
      </p:sp>
      <p:sp>
        <p:nvSpPr>
          <p:cNvPr id="6" name="Slide Number Placeholder 5"/>
          <p:cNvSpPr>
            <a:spLocks noGrp="1"/>
          </p:cNvSpPr>
          <p:nvPr>
            <p:ph type="sldNum" sz="quarter" idx="12"/>
          </p:nvPr>
        </p:nvSpPr>
        <p:spPr/>
        <p:txBody>
          <a:bodyPr/>
          <a:lstStyle/>
          <a:p>
            <a:fld id="{CEDF6D6C-5AA7-4844-B80C-6FB67B21D5FB}" type="slidenum">
              <a:rPr lang="en-US" smtClean="0"/>
              <a:t>‹#›</a:t>
            </a:fld>
            <a:endParaRPr lang="en-US"/>
          </a:p>
        </p:txBody>
      </p:sp>
    </p:spTree>
    <p:extLst>
      <p:ext uri="{BB962C8B-B14F-4D97-AF65-F5344CB8AC3E}">
        <p14:creationId xmlns:p14="http://schemas.microsoft.com/office/powerpoint/2010/main" val="35209904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NEPC main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838200"/>
            <a:ext cx="7467600" cy="5257800"/>
          </a:xfrm>
          <a:prstGeom prst="rect">
            <a:avLst/>
          </a:prstGeom>
        </p:spPr>
        <p:txBody>
          <a:bodyPr>
            <a:noAutofit/>
          </a:bodyPr>
          <a:lstStyle>
            <a:lvl1pPr marL="233363" indent="-233363">
              <a:defRPr sz="1400" b="1">
                <a:solidFill>
                  <a:srgbClr val="002060"/>
                </a:solidFill>
                <a:latin typeface="Verdana" pitchFamily="34" charset="0"/>
              </a:defRPr>
            </a:lvl1pPr>
            <a:lvl2pPr marL="573088" indent="-231775">
              <a:tabLst/>
              <a:defRPr sz="1200">
                <a:solidFill>
                  <a:srgbClr val="4D4E54"/>
                </a:solidFill>
                <a:latin typeface="Verdana" pitchFamily="34" charset="0"/>
              </a:defRPr>
            </a:lvl2pPr>
            <a:lvl3pPr marL="798513" indent="-233363">
              <a:tabLst/>
              <a:defRPr sz="1100">
                <a:solidFill>
                  <a:srgbClr val="4D4E54"/>
                </a:solidFill>
                <a:latin typeface="Verdana" pitchFamily="34" charset="0"/>
              </a:defRPr>
            </a:lvl3pPr>
            <a:lvl4pPr marL="1033463" indent="-228600">
              <a:defRPr sz="900">
                <a:solidFill>
                  <a:srgbClr val="4D4E54"/>
                </a:solidFill>
                <a:latin typeface="Verdana" pitchFamily="34" charset="0"/>
              </a:defRPr>
            </a:lvl4pPr>
            <a:lvl5pPr marL="1374775" indent="-228600">
              <a:defRPr sz="1000">
                <a:solidFill>
                  <a:srgbClr val="4D4E54"/>
                </a:solidFill>
                <a:latin typeface="Verdana"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Title 1"/>
          <p:cNvSpPr>
            <a:spLocks noGrp="1"/>
          </p:cNvSpPr>
          <p:nvPr>
            <p:ph type="title"/>
          </p:nvPr>
        </p:nvSpPr>
        <p:spPr>
          <a:xfrm>
            <a:off x="-57150" y="190500"/>
            <a:ext cx="8229600" cy="258762"/>
          </a:xfrm>
          <a:prstGeom prst="rect">
            <a:avLst/>
          </a:prstGeom>
        </p:spPr>
        <p:txBody>
          <a:bodyPr/>
          <a:lstStyle>
            <a:lvl1pPr>
              <a:defRPr sz="1400">
                <a:solidFill>
                  <a:schemeClr val="bg1"/>
                </a:solidFill>
              </a:defRPr>
            </a:lvl1pPr>
          </a:lstStyle>
          <a:p>
            <a:r>
              <a:rPr lang="en-US" smtClean="0"/>
              <a:t>Click to edit Master title style</a:t>
            </a:r>
            <a:endParaRPr lang="en-US" dirty="0"/>
          </a:p>
        </p:txBody>
      </p:sp>
      <p:sp>
        <p:nvSpPr>
          <p:cNvPr id="2" name="Date Placeholder 1"/>
          <p:cNvSpPr>
            <a:spLocks noGrp="1"/>
          </p:cNvSpPr>
          <p:nvPr>
            <p:ph type="dt" sz="half" idx="10"/>
          </p:nvPr>
        </p:nvSpPr>
        <p:spPr/>
        <p:txBody>
          <a:bodyPr/>
          <a:lstStyle/>
          <a:p>
            <a:pPr algn="r"/>
            <a:fld id="{2BBDC918-F6EB-4CE8-AF99-B6AA5FEBF934}" type="datetime1">
              <a:rPr lang="en-US" smtClean="0"/>
              <a:t>5/15/2017</a:t>
            </a:fld>
            <a:endParaRPr dirty="0"/>
          </a:p>
        </p:txBody>
      </p:sp>
      <p:sp>
        <p:nvSpPr>
          <p:cNvPr id="5" name="Footer Placeholder 4"/>
          <p:cNvSpPr>
            <a:spLocks noGrp="1"/>
          </p:cNvSpPr>
          <p:nvPr>
            <p:ph type="ftr" sz="quarter" idx="11"/>
          </p:nvPr>
        </p:nvSpPr>
        <p:spPr/>
        <p:txBody>
          <a:bodyPr/>
          <a:lstStyle/>
          <a:p>
            <a:r>
              <a:rPr lang="en-US" smtClean="0"/>
              <a:t>Fill in Agency Name on Master</a:t>
            </a:r>
            <a:endParaRPr/>
          </a:p>
        </p:txBody>
      </p:sp>
      <p:sp>
        <p:nvSpPr>
          <p:cNvPr id="6" name="Slide Number Placeholder 5"/>
          <p:cNvSpPr>
            <a:spLocks noGrp="1"/>
          </p:cNvSpPr>
          <p:nvPr>
            <p:ph type="sldNum" sz="quarter" idx="12"/>
          </p:nvPr>
        </p:nvSpPr>
        <p:spPr/>
        <p:txBody>
          <a:bodyPr/>
          <a:lstStyle/>
          <a:p>
            <a:fld id="{B9F459C5-D201-49C9-A701-E5F8CEC6F7D4}" type="slidenum">
              <a:rPr/>
              <a:pPr/>
              <a:t>‹#›</a:t>
            </a:fld>
            <a:endParaRPr dirty="0"/>
          </a:p>
        </p:txBody>
      </p:sp>
    </p:spTree>
    <p:extLst>
      <p:ext uri="{BB962C8B-B14F-4D97-AF65-F5344CB8AC3E}">
        <p14:creationId xmlns:p14="http://schemas.microsoft.com/office/powerpoint/2010/main" val="1454928557"/>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38E1563B-156A-0F4A-98C9-9DC73F8E818E}" type="datetime1">
              <a:rPr lang="en-US" smtClean="0">
                <a:solidFill>
                  <a:prstClr val="black">
                    <a:tint val="75000"/>
                  </a:prstClr>
                </a:solidFill>
              </a:rPr>
              <a:pPr/>
              <a:t>5/15/2017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Fill in Agency Name on Master</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CEDF6D6C-5AA7-4844-B80C-6FB67B21D5F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768471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03C76215-78CF-5E4D-B6B0-293648711582}" type="datetime1">
              <a:rPr lang="en-US" smtClean="0">
                <a:solidFill>
                  <a:prstClr val="black">
                    <a:tint val="75000"/>
                  </a:prstClr>
                </a:solidFill>
              </a:rPr>
              <a:pPr/>
              <a:t>5/15/2017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Fill in Agency Name on Master</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CEDF6D6C-5AA7-4844-B80C-6FB67B21D5F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1281469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normAutofit/>
          </a:bodyPr>
          <a:lstStyle>
            <a:lvl1pPr algn="l">
              <a:defRPr sz="36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843C0E2-07EA-7C49-B5AC-2ECDD488C646}" type="datetime1">
              <a:rPr lang="en-US" smtClean="0">
                <a:solidFill>
                  <a:prstClr val="black">
                    <a:tint val="75000"/>
                  </a:prstClr>
                </a:solidFill>
              </a:rPr>
              <a:pPr/>
              <a:t>5/15/2017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Fill in Agency Name on Master</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CEDF6D6C-5AA7-4844-B80C-6FB67B21D5F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521775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D9C7C1D-E054-AC40-A51F-5510E436E0CE}" type="datetime1">
              <a:rPr lang="en-US" smtClean="0">
                <a:solidFill>
                  <a:prstClr val="black">
                    <a:tint val="75000"/>
                  </a:prstClr>
                </a:solidFill>
              </a:rPr>
              <a:pPr/>
              <a:t>5/15/2017</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Fill in Agency Name on Master</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CEDF6D6C-5AA7-4844-B80C-6FB67B21D5F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082033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36280DE-16B8-A74D-BA80-D2507B83DEF1}" type="datetime1">
              <a:rPr lang="en-US" smtClean="0">
                <a:solidFill>
                  <a:prstClr val="black">
                    <a:tint val="75000"/>
                  </a:prstClr>
                </a:solidFill>
              </a:rPr>
              <a:pPr/>
              <a:t>5/15/2017</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r>
              <a:rPr lang="en-US" smtClean="0">
                <a:solidFill>
                  <a:prstClr val="black">
                    <a:tint val="75000"/>
                  </a:prstClr>
                </a:solidFill>
              </a:rPr>
              <a:t>Fill in Agency Name on Master</a:t>
            </a:r>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CEDF6D6C-5AA7-4844-B80C-6FB67B21D5F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31735758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Date Placeholder 2"/>
          <p:cNvSpPr>
            <a:spLocks noGrp="1"/>
          </p:cNvSpPr>
          <p:nvPr>
            <p:ph type="dt" sz="half" idx="10"/>
          </p:nvPr>
        </p:nvSpPr>
        <p:spPr/>
        <p:txBody>
          <a:bodyPr/>
          <a:lstStyle/>
          <a:p>
            <a:fld id="{DC41698E-2CE6-A040-B2E6-74166AE16791}" type="datetime1">
              <a:rPr lang="en-US" smtClean="0">
                <a:solidFill>
                  <a:prstClr val="black">
                    <a:tint val="75000"/>
                  </a:prstClr>
                </a:solidFill>
              </a:rPr>
              <a:pPr/>
              <a:t>5/15/2017</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r>
              <a:rPr lang="en-US" smtClean="0">
                <a:solidFill>
                  <a:prstClr val="black">
                    <a:tint val="75000"/>
                  </a:prstClr>
                </a:solidFill>
              </a:rPr>
              <a:t>Fill in Agency Name on Master</a:t>
            </a:r>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CEDF6D6C-5AA7-4844-B80C-6FB67B21D5F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461726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6B497F0-5EC7-404B-92F7-879A2C961FBE}" type="datetime1">
              <a:rPr lang="en-US" smtClean="0">
                <a:solidFill>
                  <a:prstClr val="black">
                    <a:tint val="75000"/>
                  </a:prstClr>
                </a:solidFill>
              </a:rPr>
              <a:pPr/>
              <a:t>5/15/2017</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r>
              <a:rPr lang="en-US" smtClean="0">
                <a:solidFill>
                  <a:prstClr val="black">
                    <a:tint val="75000"/>
                  </a:prstClr>
                </a:solidFill>
              </a:rPr>
              <a:t>Fill in Agency Name on Master</a:t>
            </a:r>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CEDF6D6C-5AA7-4844-B80C-6FB67B21D5F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532117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22C3A184-193E-4DD7-810E-9F964CC33FD8}" type="datetime1">
              <a:rPr lang="en-US" smtClean="0"/>
              <a:t>5/15/2017</a:t>
            </a:fld>
            <a:endParaRPr lang="en-US"/>
          </a:p>
        </p:txBody>
      </p:sp>
      <p:sp>
        <p:nvSpPr>
          <p:cNvPr id="5" name="Footer Placeholder 4"/>
          <p:cNvSpPr>
            <a:spLocks noGrp="1"/>
          </p:cNvSpPr>
          <p:nvPr>
            <p:ph type="ftr" sz="quarter" idx="11"/>
          </p:nvPr>
        </p:nvSpPr>
        <p:spPr/>
        <p:txBody>
          <a:bodyPr/>
          <a:lstStyle/>
          <a:p>
            <a:r>
              <a:rPr lang="en-US" smtClean="0"/>
              <a:t>Fill in Agency Name on Master</a:t>
            </a:r>
            <a:endParaRPr lang="en-US"/>
          </a:p>
        </p:txBody>
      </p:sp>
      <p:sp>
        <p:nvSpPr>
          <p:cNvPr id="6" name="Slide Number Placeholder 5"/>
          <p:cNvSpPr>
            <a:spLocks noGrp="1"/>
          </p:cNvSpPr>
          <p:nvPr>
            <p:ph type="sldNum" sz="quarter" idx="12"/>
          </p:nvPr>
        </p:nvSpPr>
        <p:spPr/>
        <p:txBody>
          <a:bodyPr/>
          <a:lstStyle/>
          <a:p>
            <a:fld id="{CEDF6D6C-5AA7-4844-B80C-6FB67B21D5FB}" type="slidenum">
              <a:rPr lang="en-US" smtClean="0"/>
              <a:t>‹#›</a:t>
            </a:fld>
            <a:endParaRPr lang="en-US"/>
          </a:p>
        </p:txBody>
      </p:sp>
    </p:spTree>
    <p:extLst>
      <p:ext uri="{BB962C8B-B14F-4D97-AF65-F5344CB8AC3E}">
        <p14:creationId xmlns:p14="http://schemas.microsoft.com/office/powerpoint/2010/main" val="196319460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2800"/>
            </a:lvl1pPr>
            <a:lvl2pPr>
              <a:defRPr sz="24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C1A241F-216F-8D45-8320-B5789F1C0898}" type="datetime1">
              <a:rPr lang="en-US" smtClean="0">
                <a:solidFill>
                  <a:prstClr val="black">
                    <a:tint val="75000"/>
                  </a:prstClr>
                </a:solidFill>
              </a:rPr>
              <a:pPr/>
              <a:t>5/15/2017</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Fill in Agency Name on Master</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CEDF6D6C-5AA7-4844-B80C-6FB67B21D5F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6400613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B56FEBD-4925-0E4F-9DC2-BB637FD1FE0F}" type="datetime1">
              <a:rPr lang="en-US" smtClean="0">
                <a:solidFill>
                  <a:prstClr val="black">
                    <a:tint val="75000"/>
                  </a:prstClr>
                </a:solidFill>
              </a:rPr>
              <a:pPr/>
              <a:t>5/15/2017</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Fill in Agency Name on Master</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CEDF6D6C-5AA7-4844-B80C-6FB67B21D5F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9661578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C5B67A3-2AFE-1448-9A90-517BC15FC50F}" type="datetime1">
              <a:rPr lang="en-US" smtClean="0">
                <a:solidFill>
                  <a:prstClr val="black">
                    <a:tint val="75000"/>
                  </a:prstClr>
                </a:solidFill>
              </a:rPr>
              <a:pPr/>
              <a:t>5/15/2017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Fill in Agency Name on Master</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CEDF6D6C-5AA7-4844-B80C-6FB67B21D5F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4941474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107A02F-A58F-064E-8EB7-9EBC1F826344}" type="datetime1">
              <a:rPr lang="en-US" smtClean="0">
                <a:solidFill>
                  <a:prstClr val="black">
                    <a:tint val="75000"/>
                  </a:prstClr>
                </a:solidFill>
              </a:rPr>
              <a:pPr/>
              <a:t>5/15/2017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Fill in Agency Name on Master</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CEDF6D6C-5AA7-4844-B80C-6FB67B21D5F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2607938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cSld name="NEPC main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838200"/>
            <a:ext cx="7467600" cy="5257800"/>
          </a:xfrm>
          <a:prstGeom prst="rect">
            <a:avLst/>
          </a:prstGeom>
        </p:spPr>
        <p:txBody>
          <a:bodyPr>
            <a:noAutofit/>
          </a:bodyPr>
          <a:lstStyle>
            <a:lvl1pPr marL="233363" indent="-233363">
              <a:defRPr sz="1400" b="1">
                <a:solidFill>
                  <a:srgbClr val="002060"/>
                </a:solidFill>
                <a:latin typeface="Verdana" pitchFamily="34" charset="0"/>
              </a:defRPr>
            </a:lvl1pPr>
            <a:lvl2pPr marL="573088" indent="-231775">
              <a:tabLst/>
              <a:defRPr sz="1200">
                <a:solidFill>
                  <a:srgbClr val="4D4E54"/>
                </a:solidFill>
                <a:latin typeface="Verdana" pitchFamily="34" charset="0"/>
              </a:defRPr>
            </a:lvl2pPr>
            <a:lvl3pPr marL="798513" indent="-233363">
              <a:tabLst/>
              <a:defRPr sz="1100">
                <a:solidFill>
                  <a:srgbClr val="4D4E54"/>
                </a:solidFill>
                <a:latin typeface="Verdana" pitchFamily="34" charset="0"/>
              </a:defRPr>
            </a:lvl3pPr>
            <a:lvl4pPr marL="1033463" indent="-228600">
              <a:defRPr sz="900">
                <a:solidFill>
                  <a:srgbClr val="4D4E54"/>
                </a:solidFill>
                <a:latin typeface="Verdana" pitchFamily="34" charset="0"/>
              </a:defRPr>
            </a:lvl4pPr>
            <a:lvl5pPr marL="1374775" indent="-228600">
              <a:defRPr sz="1000">
                <a:solidFill>
                  <a:srgbClr val="4D4E54"/>
                </a:solidFill>
                <a:latin typeface="Verdana"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Title 1"/>
          <p:cNvSpPr>
            <a:spLocks noGrp="1"/>
          </p:cNvSpPr>
          <p:nvPr>
            <p:ph type="title"/>
          </p:nvPr>
        </p:nvSpPr>
        <p:spPr>
          <a:xfrm>
            <a:off x="-57150" y="190500"/>
            <a:ext cx="8229600" cy="258762"/>
          </a:xfrm>
          <a:prstGeom prst="rect">
            <a:avLst/>
          </a:prstGeom>
        </p:spPr>
        <p:txBody>
          <a:bodyPr/>
          <a:lstStyle>
            <a:lvl1pPr>
              <a:defRPr sz="1400">
                <a:solidFill>
                  <a:schemeClr val="bg1"/>
                </a:solidFill>
              </a:defRPr>
            </a:lvl1pPr>
          </a:lstStyle>
          <a:p>
            <a:r>
              <a:rPr lang="en-US" smtClean="0"/>
              <a:t>Click to edit Master title style</a:t>
            </a:r>
            <a:endParaRPr lang="en-US" dirty="0"/>
          </a:p>
        </p:txBody>
      </p:sp>
      <p:sp>
        <p:nvSpPr>
          <p:cNvPr id="2" name="Date Placeholder 1"/>
          <p:cNvSpPr>
            <a:spLocks noGrp="1"/>
          </p:cNvSpPr>
          <p:nvPr>
            <p:ph type="dt" sz="half" idx="10"/>
          </p:nvPr>
        </p:nvSpPr>
        <p:spPr/>
        <p:txBody>
          <a:bodyPr/>
          <a:lstStyle/>
          <a:p>
            <a:pPr algn="r"/>
            <a:r>
              <a:rPr>
                <a:solidFill>
                  <a:prstClr val="black">
                    <a:tint val="75000"/>
                  </a:prstClr>
                </a:solidFill>
              </a:rPr>
              <a:t>December 31, 2013</a:t>
            </a:r>
            <a:endParaRPr dirty="0">
              <a:solidFill>
                <a:prstClr val="black">
                  <a:tint val="75000"/>
                </a:prstClr>
              </a:solidFill>
            </a:endParaRPr>
          </a:p>
        </p:txBody>
      </p:sp>
      <p:sp>
        <p:nvSpPr>
          <p:cNvPr id="5" name="Footer Placeholder 4"/>
          <p:cNvSpPr>
            <a:spLocks noGrp="1"/>
          </p:cNvSpPr>
          <p:nvPr>
            <p:ph type="ftr" sz="quarter" idx="11"/>
          </p:nvPr>
        </p:nvSpPr>
        <p:spPr/>
        <p:txBody>
          <a:bodyPr/>
          <a:lstStyle/>
          <a:p>
            <a:endParaRPr>
              <a:solidFill>
                <a:prstClr val="black">
                  <a:tint val="75000"/>
                </a:prstClr>
              </a:solidFill>
            </a:endParaRPr>
          </a:p>
        </p:txBody>
      </p:sp>
      <p:sp>
        <p:nvSpPr>
          <p:cNvPr id="6" name="Slide Number Placeholder 5"/>
          <p:cNvSpPr>
            <a:spLocks noGrp="1"/>
          </p:cNvSpPr>
          <p:nvPr>
            <p:ph type="sldNum" sz="quarter" idx="12"/>
          </p:nvPr>
        </p:nvSpPr>
        <p:spPr/>
        <p:txBody>
          <a:bodyPr/>
          <a:lstStyle/>
          <a:p>
            <a:fld id="{B9F459C5-D201-49C9-A701-E5F8CEC6F7D4}" type="slidenum">
              <a:rPr>
                <a:solidFill>
                  <a:prstClr val="black">
                    <a:tint val="75000"/>
                  </a:prstClr>
                </a:solidFill>
              </a:rPr>
              <a:pPr/>
              <a:t>‹#›</a:t>
            </a:fld>
            <a:endParaRPr dirty="0">
              <a:solidFill>
                <a:prstClr val="black">
                  <a:tint val="75000"/>
                </a:prstClr>
              </a:solidFill>
            </a:endParaRPr>
          </a:p>
        </p:txBody>
      </p:sp>
    </p:spTree>
    <p:extLst>
      <p:ext uri="{BB962C8B-B14F-4D97-AF65-F5344CB8AC3E}">
        <p14:creationId xmlns:p14="http://schemas.microsoft.com/office/powerpoint/2010/main" val="96239807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normAutofit/>
          </a:bodyPr>
          <a:lstStyle>
            <a:lvl1pPr algn="l">
              <a:defRPr sz="36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0E7CFC3-E0F6-4ADD-BC80-4FE49D827365}" type="datetime1">
              <a:rPr lang="en-US" smtClean="0"/>
              <a:t>5/15/2017</a:t>
            </a:fld>
            <a:endParaRPr lang="en-US"/>
          </a:p>
        </p:txBody>
      </p:sp>
      <p:sp>
        <p:nvSpPr>
          <p:cNvPr id="5" name="Footer Placeholder 4"/>
          <p:cNvSpPr>
            <a:spLocks noGrp="1"/>
          </p:cNvSpPr>
          <p:nvPr>
            <p:ph type="ftr" sz="quarter" idx="11"/>
          </p:nvPr>
        </p:nvSpPr>
        <p:spPr/>
        <p:txBody>
          <a:bodyPr/>
          <a:lstStyle/>
          <a:p>
            <a:r>
              <a:rPr lang="en-US" smtClean="0"/>
              <a:t>Fill in Agency Name on Master</a:t>
            </a:r>
            <a:endParaRPr lang="en-US"/>
          </a:p>
        </p:txBody>
      </p:sp>
      <p:sp>
        <p:nvSpPr>
          <p:cNvPr id="6" name="Slide Number Placeholder 5"/>
          <p:cNvSpPr>
            <a:spLocks noGrp="1"/>
          </p:cNvSpPr>
          <p:nvPr>
            <p:ph type="sldNum" sz="quarter" idx="12"/>
          </p:nvPr>
        </p:nvSpPr>
        <p:spPr/>
        <p:txBody>
          <a:bodyPr/>
          <a:lstStyle/>
          <a:p>
            <a:fld id="{CEDF6D6C-5AA7-4844-B80C-6FB67B21D5FB}" type="slidenum">
              <a:rPr lang="en-US" smtClean="0"/>
              <a:t>‹#›</a:t>
            </a:fld>
            <a:endParaRPr lang="en-US"/>
          </a:p>
        </p:txBody>
      </p:sp>
    </p:spTree>
    <p:extLst>
      <p:ext uri="{BB962C8B-B14F-4D97-AF65-F5344CB8AC3E}">
        <p14:creationId xmlns:p14="http://schemas.microsoft.com/office/powerpoint/2010/main" val="30331071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1688B69-062F-4B5D-954A-E60F5BC806C8}" type="datetime1">
              <a:rPr lang="en-US" smtClean="0"/>
              <a:t>5/15/2017</a:t>
            </a:fld>
            <a:endParaRPr lang="en-US"/>
          </a:p>
        </p:txBody>
      </p:sp>
      <p:sp>
        <p:nvSpPr>
          <p:cNvPr id="6" name="Footer Placeholder 5"/>
          <p:cNvSpPr>
            <a:spLocks noGrp="1"/>
          </p:cNvSpPr>
          <p:nvPr>
            <p:ph type="ftr" sz="quarter" idx="11"/>
          </p:nvPr>
        </p:nvSpPr>
        <p:spPr/>
        <p:txBody>
          <a:bodyPr/>
          <a:lstStyle/>
          <a:p>
            <a:r>
              <a:rPr lang="en-US" smtClean="0"/>
              <a:t>Fill in Agency Name on Master</a:t>
            </a:r>
            <a:endParaRPr lang="en-US"/>
          </a:p>
        </p:txBody>
      </p:sp>
      <p:sp>
        <p:nvSpPr>
          <p:cNvPr id="7" name="Slide Number Placeholder 6"/>
          <p:cNvSpPr>
            <a:spLocks noGrp="1"/>
          </p:cNvSpPr>
          <p:nvPr>
            <p:ph type="sldNum" sz="quarter" idx="12"/>
          </p:nvPr>
        </p:nvSpPr>
        <p:spPr/>
        <p:txBody>
          <a:bodyPr/>
          <a:lstStyle/>
          <a:p>
            <a:fld id="{CEDF6D6C-5AA7-4844-B80C-6FB67B21D5FB}" type="slidenum">
              <a:rPr lang="en-US" smtClean="0"/>
              <a:t>‹#›</a:t>
            </a:fld>
            <a:endParaRPr lang="en-US"/>
          </a:p>
        </p:txBody>
      </p:sp>
    </p:spTree>
    <p:extLst>
      <p:ext uri="{BB962C8B-B14F-4D97-AF65-F5344CB8AC3E}">
        <p14:creationId xmlns:p14="http://schemas.microsoft.com/office/powerpoint/2010/main" val="9138682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8612065-800A-436A-AE3C-94F80DAD8B4D}" type="datetime1">
              <a:rPr lang="en-US" smtClean="0"/>
              <a:t>5/15/2017</a:t>
            </a:fld>
            <a:endParaRPr lang="en-US"/>
          </a:p>
        </p:txBody>
      </p:sp>
      <p:sp>
        <p:nvSpPr>
          <p:cNvPr id="8" name="Footer Placeholder 7"/>
          <p:cNvSpPr>
            <a:spLocks noGrp="1"/>
          </p:cNvSpPr>
          <p:nvPr>
            <p:ph type="ftr" sz="quarter" idx="11"/>
          </p:nvPr>
        </p:nvSpPr>
        <p:spPr/>
        <p:txBody>
          <a:bodyPr/>
          <a:lstStyle/>
          <a:p>
            <a:r>
              <a:rPr lang="en-US" smtClean="0"/>
              <a:t>Fill in Agency Name on Master</a:t>
            </a:r>
            <a:endParaRPr lang="en-US"/>
          </a:p>
        </p:txBody>
      </p:sp>
      <p:sp>
        <p:nvSpPr>
          <p:cNvPr id="9" name="Slide Number Placeholder 8"/>
          <p:cNvSpPr>
            <a:spLocks noGrp="1"/>
          </p:cNvSpPr>
          <p:nvPr>
            <p:ph type="sldNum" sz="quarter" idx="12"/>
          </p:nvPr>
        </p:nvSpPr>
        <p:spPr/>
        <p:txBody>
          <a:bodyPr/>
          <a:lstStyle/>
          <a:p>
            <a:fld id="{CEDF6D6C-5AA7-4844-B80C-6FB67B21D5FB}" type="slidenum">
              <a:rPr lang="en-US" smtClean="0"/>
              <a:t>‹#›</a:t>
            </a:fld>
            <a:endParaRPr lang="en-US"/>
          </a:p>
        </p:txBody>
      </p:sp>
    </p:spTree>
    <p:extLst>
      <p:ext uri="{BB962C8B-B14F-4D97-AF65-F5344CB8AC3E}">
        <p14:creationId xmlns:p14="http://schemas.microsoft.com/office/powerpoint/2010/main" val="7238781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Date Placeholder 2"/>
          <p:cNvSpPr>
            <a:spLocks noGrp="1"/>
          </p:cNvSpPr>
          <p:nvPr>
            <p:ph type="dt" sz="half" idx="10"/>
          </p:nvPr>
        </p:nvSpPr>
        <p:spPr/>
        <p:txBody>
          <a:bodyPr/>
          <a:lstStyle/>
          <a:p>
            <a:fld id="{85FA4D34-B109-4840-8328-6E732917B682}" type="datetime1">
              <a:rPr lang="en-US" smtClean="0"/>
              <a:t>5/15/2017</a:t>
            </a:fld>
            <a:endParaRPr lang="en-US"/>
          </a:p>
        </p:txBody>
      </p:sp>
      <p:sp>
        <p:nvSpPr>
          <p:cNvPr id="4" name="Footer Placeholder 3"/>
          <p:cNvSpPr>
            <a:spLocks noGrp="1"/>
          </p:cNvSpPr>
          <p:nvPr>
            <p:ph type="ftr" sz="quarter" idx="11"/>
          </p:nvPr>
        </p:nvSpPr>
        <p:spPr/>
        <p:txBody>
          <a:bodyPr/>
          <a:lstStyle/>
          <a:p>
            <a:r>
              <a:rPr lang="en-US" smtClean="0"/>
              <a:t>Fill in Agency Name on Master</a:t>
            </a:r>
            <a:endParaRPr lang="en-US"/>
          </a:p>
        </p:txBody>
      </p:sp>
      <p:sp>
        <p:nvSpPr>
          <p:cNvPr id="5" name="Slide Number Placeholder 4"/>
          <p:cNvSpPr>
            <a:spLocks noGrp="1"/>
          </p:cNvSpPr>
          <p:nvPr>
            <p:ph type="sldNum" sz="quarter" idx="12"/>
          </p:nvPr>
        </p:nvSpPr>
        <p:spPr/>
        <p:txBody>
          <a:bodyPr/>
          <a:lstStyle/>
          <a:p>
            <a:fld id="{CEDF6D6C-5AA7-4844-B80C-6FB67B21D5FB}" type="slidenum">
              <a:rPr lang="en-US" smtClean="0"/>
              <a:t>‹#›</a:t>
            </a:fld>
            <a:endParaRPr lang="en-US"/>
          </a:p>
        </p:txBody>
      </p:sp>
    </p:spTree>
    <p:extLst>
      <p:ext uri="{BB962C8B-B14F-4D97-AF65-F5344CB8AC3E}">
        <p14:creationId xmlns:p14="http://schemas.microsoft.com/office/powerpoint/2010/main" val="39461936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297311-CF29-46BA-8B8F-75875C903C58}" type="datetime1">
              <a:rPr lang="en-US" smtClean="0"/>
              <a:t>5/15/2017</a:t>
            </a:fld>
            <a:endParaRPr lang="en-US"/>
          </a:p>
        </p:txBody>
      </p:sp>
      <p:sp>
        <p:nvSpPr>
          <p:cNvPr id="3" name="Footer Placeholder 2"/>
          <p:cNvSpPr>
            <a:spLocks noGrp="1"/>
          </p:cNvSpPr>
          <p:nvPr>
            <p:ph type="ftr" sz="quarter" idx="11"/>
          </p:nvPr>
        </p:nvSpPr>
        <p:spPr/>
        <p:txBody>
          <a:bodyPr/>
          <a:lstStyle/>
          <a:p>
            <a:r>
              <a:rPr lang="en-US" smtClean="0"/>
              <a:t>Fill in Agency Name on Master</a:t>
            </a:r>
            <a:endParaRPr lang="en-US"/>
          </a:p>
        </p:txBody>
      </p:sp>
      <p:sp>
        <p:nvSpPr>
          <p:cNvPr id="4" name="Slide Number Placeholder 3"/>
          <p:cNvSpPr>
            <a:spLocks noGrp="1"/>
          </p:cNvSpPr>
          <p:nvPr>
            <p:ph type="sldNum" sz="quarter" idx="12"/>
          </p:nvPr>
        </p:nvSpPr>
        <p:spPr/>
        <p:txBody>
          <a:bodyPr/>
          <a:lstStyle/>
          <a:p>
            <a:fld id="{CEDF6D6C-5AA7-4844-B80C-6FB67B21D5FB}" type="slidenum">
              <a:rPr lang="en-US" smtClean="0"/>
              <a:t>‹#›</a:t>
            </a:fld>
            <a:endParaRPr lang="en-US"/>
          </a:p>
        </p:txBody>
      </p:sp>
    </p:spTree>
    <p:extLst>
      <p:ext uri="{BB962C8B-B14F-4D97-AF65-F5344CB8AC3E}">
        <p14:creationId xmlns:p14="http://schemas.microsoft.com/office/powerpoint/2010/main" val="30926843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2800"/>
            </a:lvl1pPr>
            <a:lvl2pPr>
              <a:defRPr sz="24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47C8C3-D4A1-4769-8E5E-C6E0ADB04D68}" type="datetime1">
              <a:rPr lang="en-US" smtClean="0"/>
              <a:t>5/15/2017</a:t>
            </a:fld>
            <a:endParaRPr lang="en-US"/>
          </a:p>
        </p:txBody>
      </p:sp>
      <p:sp>
        <p:nvSpPr>
          <p:cNvPr id="6" name="Footer Placeholder 5"/>
          <p:cNvSpPr>
            <a:spLocks noGrp="1"/>
          </p:cNvSpPr>
          <p:nvPr>
            <p:ph type="ftr" sz="quarter" idx="11"/>
          </p:nvPr>
        </p:nvSpPr>
        <p:spPr/>
        <p:txBody>
          <a:bodyPr/>
          <a:lstStyle/>
          <a:p>
            <a:r>
              <a:rPr lang="en-US" smtClean="0"/>
              <a:t>Fill in Agency Name on Master</a:t>
            </a:r>
            <a:endParaRPr lang="en-US"/>
          </a:p>
        </p:txBody>
      </p:sp>
      <p:sp>
        <p:nvSpPr>
          <p:cNvPr id="7" name="Slide Number Placeholder 6"/>
          <p:cNvSpPr>
            <a:spLocks noGrp="1"/>
          </p:cNvSpPr>
          <p:nvPr>
            <p:ph type="sldNum" sz="quarter" idx="12"/>
          </p:nvPr>
        </p:nvSpPr>
        <p:spPr/>
        <p:txBody>
          <a:bodyPr/>
          <a:lstStyle/>
          <a:p>
            <a:fld id="{CEDF6D6C-5AA7-4844-B80C-6FB67B21D5FB}" type="slidenum">
              <a:rPr lang="en-US" smtClean="0"/>
              <a:t>‹#›</a:t>
            </a:fld>
            <a:endParaRPr lang="en-US"/>
          </a:p>
        </p:txBody>
      </p:sp>
    </p:spTree>
    <p:extLst>
      <p:ext uri="{BB962C8B-B14F-4D97-AF65-F5344CB8AC3E}">
        <p14:creationId xmlns:p14="http://schemas.microsoft.com/office/powerpoint/2010/main" val="6228465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855D969-BF27-46AF-A700-0AB89D121095}" type="datetime1">
              <a:rPr lang="en-US" smtClean="0"/>
              <a:t>5/15/2017</a:t>
            </a:fld>
            <a:endParaRPr lang="en-US"/>
          </a:p>
        </p:txBody>
      </p:sp>
      <p:sp>
        <p:nvSpPr>
          <p:cNvPr id="6" name="Footer Placeholder 5"/>
          <p:cNvSpPr>
            <a:spLocks noGrp="1"/>
          </p:cNvSpPr>
          <p:nvPr>
            <p:ph type="ftr" sz="quarter" idx="11"/>
          </p:nvPr>
        </p:nvSpPr>
        <p:spPr/>
        <p:txBody>
          <a:bodyPr/>
          <a:lstStyle/>
          <a:p>
            <a:r>
              <a:rPr lang="en-US" smtClean="0"/>
              <a:t>Fill in Agency Name on Master</a:t>
            </a:r>
            <a:endParaRPr lang="en-US"/>
          </a:p>
        </p:txBody>
      </p:sp>
      <p:sp>
        <p:nvSpPr>
          <p:cNvPr id="7" name="Slide Number Placeholder 6"/>
          <p:cNvSpPr>
            <a:spLocks noGrp="1"/>
          </p:cNvSpPr>
          <p:nvPr>
            <p:ph type="sldNum" sz="quarter" idx="12"/>
          </p:nvPr>
        </p:nvSpPr>
        <p:spPr/>
        <p:txBody>
          <a:bodyPr/>
          <a:lstStyle/>
          <a:p>
            <a:fld id="{CEDF6D6C-5AA7-4844-B80C-6FB67B21D5FB}" type="slidenum">
              <a:rPr lang="en-US" smtClean="0"/>
              <a:t>‹#›</a:t>
            </a:fld>
            <a:endParaRPr lang="en-US"/>
          </a:p>
        </p:txBody>
      </p:sp>
    </p:spTree>
    <p:extLst>
      <p:ext uri="{BB962C8B-B14F-4D97-AF65-F5344CB8AC3E}">
        <p14:creationId xmlns:p14="http://schemas.microsoft.com/office/powerpoint/2010/main" val="1499596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media/image2.jpg"/><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alphaModFix amt="0"/>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1292086" y="6356350"/>
            <a:ext cx="1298713" cy="365125"/>
          </a:xfrm>
          <a:prstGeom prst="rect">
            <a:avLst/>
          </a:prstGeom>
        </p:spPr>
        <p:txBody>
          <a:bodyPr vert="horz" lIns="91440" tIns="45720" rIns="91440" bIns="45720" rtlCol="0" anchor="ctr"/>
          <a:lstStyle>
            <a:lvl1pPr algn="l">
              <a:defRPr sz="1000">
                <a:solidFill>
                  <a:schemeClr val="tx1">
                    <a:tint val="75000"/>
                  </a:schemeClr>
                </a:solidFill>
                <a:latin typeface="Arial"/>
                <a:cs typeface="Arial"/>
              </a:defRPr>
            </a:lvl1pPr>
          </a:lstStyle>
          <a:p>
            <a:fld id="{1D947CF6-3055-4232-9776-AD9FAB7B2B76}" type="datetime1">
              <a:rPr lang="en-US" smtClean="0"/>
              <a:t>5/15/2017</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000">
                <a:solidFill>
                  <a:schemeClr val="tx1">
                    <a:tint val="75000"/>
                  </a:schemeClr>
                </a:solidFill>
                <a:latin typeface="Arial"/>
                <a:cs typeface="Arial"/>
              </a:defRPr>
            </a:lvl1pPr>
          </a:lstStyle>
          <a:p>
            <a:r>
              <a:rPr lang="en-US" smtClean="0"/>
              <a:t>Fill in Agency Name on Master</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000">
                <a:solidFill>
                  <a:schemeClr val="tx1">
                    <a:tint val="75000"/>
                  </a:schemeClr>
                </a:solidFill>
                <a:latin typeface="Arial"/>
                <a:cs typeface="Arial"/>
              </a:defRPr>
            </a:lvl1pPr>
          </a:lstStyle>
          <a:p>
            <a:fld id="{CEDF6D6C-5AA7-4844-B80C-6FB67B21D5FB}" type="slidenum">
              <a:rPr lang="en-US" smtClean="0"/>
              <a:pPr/>
              <a:t>‹#›</a:t>
            </a:fld>
            <a:endParaRPr lang="en-US" dirty="0"/>
          </a:p>
        </p:txBody>
      </p:sp>
      <p:pic>
        <p:nvPicPr>
          <p:cNvPr id="8" name="Picture 7" descr="Slide2shift-blumeat.jpg"/>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0" y="5513832"/>
            <a:ext cx="1344168" cy="1344168"/>
          </a:xfrm>
          <a:prstGeom prst="rect">
            <a:avLst/>
          </a:prstGeom>
        </p:spPr>
      </p:pic>
    </p:spTree>
    <p:extLst>
      <p:ext uri="{BB962C8B-B14F-4D97-AF65-F5344CB8AC3E}">
        <p14:creationId xmlns:p14="http://schemas.microsoft.com/office/powerpoint/2010/main" val="9283345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defTabSz="457200" rtl="0" eaLnBrk="1" latinLnBrk="0" hangingPunct="1">
        <a:spcBef>
          <a:spcPct val="0"/>
        </a:spcBef>
        <a:buNone/>
        <a:defRPr sz="3600" b="1" i="0" kern="1200">
          <a:solidFill>
            <a:schemeClr val="tx1"/>
          </a:solidFill>
          <a:latin typeface="Arial"/>
          <a:ea typeface="+mj-ea"/>
          <a:cs typeface="Arial"/>
        </a:defRPr>
      </a:lvl1pPr>
    </p:titleStyle>
    <p:bodyStyle>
      <a:lvl1pPr marL="342900" indent="-342900" algn="l" defTabSz="457200" rtl="0" eaLnBrk="1" latinLnBrk="0" hangingPunct="1">
        <a:spcBef>
          <a:spcPct val="20000"/>
        </a:spcBef>
        <a:buFont typeface="Arial"/>
        <a:buChar char="•"/>
        <a:defRPr sz="2800" kern="1200">
          <a:solidFill>
            <a:schemeClr val="tx1"/>
          </a:solidFill>
          <a:latin typeface="Arial"/>
          <a:ea typeface="+mn-ea"/>
          <a:cs typeface="Arial"/>
        </a:defRPr>
      </a:lvl1pPr>
      <a:lvl2pPr marL="742950" indent="-285750" algn="l" defTabSz="457200" rtl="0" eaLnBrk="1" latinLnBrk="0" hangingPunct="1">
        <a:spcBef>
          <a:spcPct val="20000"/>
        </a:spcBef>
        <a:buFont typeface="Arial"/>
        <a:buChar char="–"/>
        <a:defRPr sz="2400" kern="1200">
          <a:solidFill>
            <a:schemeClr val="tx1"/>
          </a:solidFill>
          <a:latin typeface="Arial"/>
          <a:ea typeface="+mn-ea"/>
          <a:cs typeface="Arial"/>
        </a:defRPr>
      </a:lvl2pPr>
      <a:lvl3pPr marL="1143000" indent="-228600" algn="l" defTabSz="457200" rtl="0" eaLnBrk="1" latinLnBrk="0" hangingPunct="1">
        <a:spcBef>
          <a:spcPct val="20000"/>
        </a:spcBef>
        <a:buFont typeface="Arial"/>
        <a:buChar char="•"/>
        <a:defRPr sz="2000" kern="1200">
          <a:solidFill>
            <a:schemeClr val="tx1"/>
          </a:solidFill>
          <a:latin typeface="Arial"/>
          <a:ea typeface="+mn-ea"/>
          <a:cs typeface="Arial"/>
        </a:defRPr>
      </a:lvl3pPr>
      <a:lvl4pPr marL="1600200" indent="-228600" algn="l" defTabSz="457200" rtl="0" eaLnBrk="1" latinLnBrk="0" hangingPunct="1">
        <a:spcBef>
          <a:spcPct val="20000"/>
        </a:spcBef>
        <a:buFont typeface="Arial"/>
        <a:buChar char="–"/>
        <a:defRPr sz="1800" kern="1200">
          <a:solidFill>
            <a:schemeClr val="tx1"/>
          </a:solidFill>
          <a:latin typeface="Arial"/>
          <a:ea typeface="+mn-ea"/>
          <a:cs typeface="Arial"/>
        </a:defRPr>
      </a:lvl4pPr>
      <a:lvl5pPr marL="2057400" indent="-228600" algn="l" defTabSz="457200" rtl="0" eaLnBrk="1" latinLnBrk="0" hangingPunct="1">
        <a:spcBef>
          <a:spcPct val="20000"/>
        </a:spcBef>
        <a:buFont typeface="Arial"/>
        <a:buChar char="»"/>
        <a:defRPr sz="18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alphaModFix amt="0"/>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1292086" y="6356350"/>
            <a:ext cx="1298713" cy="365125"/>
          </a:xfrm>
          <a:prstGeom prst="rect">
            <a:avLst/>
          </a:prstGeom>
        </p:spPr>
        <p:txBody>
          <a:bodyPr vert="horz" lIns="91440" tIns="45720" rIns="91440" bIns="45720" rtlCol="0" anchor="ctr"/>
          <a:lstStyle>
            <a:lvl1pPr algn="l">
              <a:defRPr sz="1000">
                <a:solidFill>
                  <a:schemeClr val="tx1">
                    <a:tint val="75000"/>
                  </a:schemeClr>
                </a:solidFill>
                <a:latin typeface="Arial"/>
                <a:cs typeface="Arial"/>
              </a:defRPr>
            </a:lvl1pPr>
          </a:lstStyle>
          <a:p>
            <a:fld id="{36512FCF-1F23-CD43-8EFD-530473127970}" type="datetime1">
              <a:rPr lang="en-US" smtClean="0">
                <a:solidFill>
                  <a:prstClr val="black">
                    <a:tint val="75000"/>
                  </a:prstClr>
                </a:solidFill>
              </a:rPr>
              <a:pPr/>
              <a:t>5/15/2017</a:t>
            </a:fld>
            <a:endParaRPr lang="en-US"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000">
                <a:solidFill>
                  <a:schemeClr val="tx1">
                    <a:tint val="75000"/>
                  </a:schemeClr>
                </a:solidFill>
                <a:latin typeface="Arial"/>
                <a:cs typeface="Arial"/>
              </a:defRPr>
            </a:lvl1pPr>
          </a:lstStyle>
          <a:p>
            <a:r>
              <a:rPr lang="en-US" smtClean="0">
                <a:solidFill>
                  <a:prstClr val="black">
                    <a:tint val="75000"/>
                  </a:prstClr>
                </a:solidFill>
              </a:rPr>
              <a:t>Fill in Agency Name on Master</a:t>
            </a:r>
            <a:endParaRPr lang="en-US" dirty="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000">
                <a:solidFill>
                  <a:schemeClr val="tx1">
                    <a:tint val="75000"/>
                  </a:schemeClr>
                </a:solidFill>
                <a:latin typeface="Arial"/>
                <a:cs typeface="Arial"/>
              </a:defRPr>
            </a:lvl1pPr>
          </a:lstStyle>
          <a:p>
            <a:fld id="{CEDF6D6C-5AA7-4844-B80C-6FB67B21D5FB}" type="slidenum">
              <a:rPr lang="en-US" smtClean="0">
                <a:solidFill>
                  <a:prstClr val="black">
                    <a:tint val="75000"/>
                  </a:prstClr>
                </a:solidFill>
              </a:rPr>
              <a:pPr/>
              <a:t>‹#›</a:t>
            </a:fld>
            <a:endParaRPr lang="en-US" dirty="0">
              <a:solidFill>
                <a:prstClr val="black">
                  <a:tint val="75000"/>
                </a:prstClr>
              </a:solidFill>
            </a:endParaRPr>
          </a:p>
        </p:txBody>
      </p:sp>
      <p:pic>
        <p:nvPicPr>
          <p:cNvPr id="8" name="Picture 7" descr="Slide2shift-blumeat.jpg"/>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0" y="5513832"/>
            <a:ext cx="1344168" cy="1344168"/>
          </a:xfrm>
          <a:prstGeom prst="rect">
            <a:avLst/>
          </a:prstGeom>
        </p:spPr>
      </p:pic>
    </p:spTree>
    <p:extLst>
      <p:ext uri="{BB962C8B-B14F-4D97-AF65-F5344CB8AC3E}">
        <p14:creationId xmlns:p14="http://schemas.microsoft.com/office/powerpoint/2010/main" val="1619728787"/>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hdr="0" dt="0"/>
  <p:txStyles>
    <p:titleStyle>
      <a:lvl1pPr algn="ctr" defTabSz="457200" rtl="0" eaLnBrk="1" latinLnBrk="0" hangingPunct="1">
        <a:spcBef>
          <a:spcPct val="0"/>
        </a:spcBef>
        <a:buNone/>
        <a:defRPr sz="3600" b="1" i="0" kern="1200">
          <a:solidFill>
            <a:schemeClr val="tx1"/>
          </a:solidFill>
          <a:latin typeface="Arial"/>
          <a:ea typeface="+mj-ea"/>
          <a:cs typeface="Arial"/>
        </a:defRPr>
      </a:lvl1pPr>
    </p:titleStyle>
    <p:bodyStyle>
      <a:lvl1pPr marL="342900" indent="-342900" algn="l" defTabSz="457200" rtl="0" eaLnBrk="1" latinLnBrk="0" hangingPunct="1">
        <a:spcBef>
          <a:spcPct val="20000"/>
        </a:spcBef>
        <a:buFont typeface="Arial"/>
        <a:buChar char="•"/>
        <a:defRPr sz="2800" kern="1200">
          <a:solidFill>
            <a:schemeClr val="tx1"/>
          </a:solidFill>
          <a:latin typeface="Arial"/>
          <a:ea typeface="+mn-ea"/>
          <a:cs typeface="Arial"/>
        </a:defRPr>
      </a:lvl1pPr>
      <a:lvl2pPr marL="742950" indent="-285750" algn="l" defTabSz="457200" rtl="0" eaLnBrk="1" latinLnBrk="0" hangingPunct="1">
        <a:spcBef>
          <a:spcPct val="20000"/>
        </a:spcBef>
        <a:buFont typeface="Arial"/>
        <a:buChar char="–"/>
        <a:defRPr sz="2400" kern="1200">
          <a:solidFill>
            <a:schemeClr val="tx1"/>
          </a:solidFill>
          <a:latin typeface="Arial"/>
          <a:ea typeface="+mn-ea"/>
          <a:cs typeface="Arial"/>
        </a:defRPr>
      </a:lvl2pPr>
      <a:lvl3pPr marL="1143000" indent="-228600" algn="l" defTabSz="457200" rtl="0" eaLnBrk="1" latinLnBrk="0" hangingPunct="1">
        <a:spcBef>
          <a:spcPct val="20000"/>
        </a:spcBef>
        <a:buFont typeface="Arial"/>
        <a:buChar char="•"/>
        <a:defRPr sz="2000" kern="1200">
          <a:solidFill>
            <a:schemeClr val="tx1"/>
          </a:solidFill>
          <a:latin typeface="Arial"/>
          <a:ea typeface="+mn-ea"/>
          <a:cs typeface="Arial"/>
        </a:defRPr>
      </a:lvl3pPr>
      <a:lvl4pPr marL="1600200" indent="-228600" algn="l" defTabSz="457200" rtl="0" eaLnBrk="1" latinLnBrk="0" hangingPunct="1">
        <a:spcBef>
          <a:spcPct val="20000"/>
        </a:spcBef>
        <a:buFont typeface="Arial"/>
        <a:buChar char="–"/>
        <a:defRPr sz="1800" kern="1200">
          <a:solidFill>
            <a:schemeClr val="tx1"/>
          </a:solidFill>
          <a:latin typeface="Arial"/>
          <a:ea typeface="+mn-ea"/>
          <a:cs typeface="Arial"/>
        </a:defRPr>
      </a:lvl4pPr>
      <a:lvl5pPr marL="2057400" indent="-228600" algn="l" defTabSz="457200" rtl="0" eaLnBrk="1" latinLnBrk="0" hangingPunct="1">
        <a:spcBef>
          <a:spcPct val="20000"/>
        </a:spcBef>
        <a:buFont typeface="Arial"/>
        <a:buChar char="»"/>
        <a:defRPr sz="18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chart" Target="../charts/chart7.xml"/><Relationship Id="rId1" Type="http://schemas.openxmlformats.org/officeDocument/2006/relationships/slideLayout" Target="../slideLayouts/slideLayout7.xml"/><Relationship Id="rId5" Type="http://schemas.openxmlformats.org/officeDocument/2006/relationships/chart" Target="../charts/chart10.xml"/><Relationship Id="rId4" Type="http://schemas.openxmlformats.org/officeDocument/2006/relationships/chart" Target="../charts/char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19.xml"/><Relationship Id="rId5" Type="http://schemas.openxmlformats.org/officeDocument/2006/relationships/chart" Target="../charts/chart5.xml"/><Relationship Id="rId4" Type="http://schemas.openxmlformats.org/officeDocument/2006/relationships/chart" Target="../charts/char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95412"/>
            <a:ext cx="7772400" cy="1470025"/>
          </a:xfrm>
        </p:spPr>
        <p:txBody>
          <a:bodyPr>
            <a:normAutofit/>
          </a:bodyPr>
          <a:lstStyle/>
          <a:p>
            <a:r>
              <a:rPr lang="en-US" sz="3300" dirty="0" smtClean="0">
                <a:solidFill>
                  <a:srgbClr val="23319C"/>
                </a:solidFill>
                <a:latin typeface="+mn-lt"/>
                <a:ea typeface="Calibri" charset="0"/>
                <a:cs typeface="Calibri" charset="0"/>
              </a:rPr>
              <a:t>Annual Review of MTA Sponsored</a:t>
            </a:r>
            <a:br>
              <a:rPr lang="en-US" sz="3300" dirty="0" smtClean="0">
                <a:solidFill>
                  <a:srgbClr val="23319C"/>
                </a:solidFill>
                <a:latin typeface="+mn-lt"/>
                <a:ea typeface="Calibri" charset="0"/>
                <a:cs typeface="Calibri" charset="0"/>
              </a:rPr>
            </a:br>
            <a:r>
              <a:rPr lang="en-US" sz="3300" dirty="0" smtClean="0">
                <a:solidFill>
                  <a:srgbClr val="23319C"/>
                </a:solidFill>
                <a:latin typeface="+mn-lt"/>
                <a:ea typeface="Calibri" charset="0"/>
                <a:cs typeface="Calibri" charset="0"/>
              </a:rPr>
              <a:t>Pension &amp; Retirement Funds</a:t>
            </a:r>
            <a:endParaRPr lang="en-US" sz="3300" dirty="0">
              <a:solidFill>
                <a:srgbClr val="23319C"/>
              </a:solidFill>
              <a:latin typeface="+mn-lt"/>
              <a:ea typeface="Calibri" charset="0"/>
              <a:cs typeface="Calibri" charset="0"/>
            </a:endParaRPr>
          </a:p>
        </p:txBody>
      </p:sp>
      <p:sp>
        <p:nvSpPr>
          <p:cNvPr id="3" name="Subtitle 2"/>
          <p:cNvSpPr>
            <a:spLocks noGrp="1"/>
          </p:cNvSpPr>
          <p:nvPr>
            <p:ph type="subTitle" idx="1"/>
          </p:nvPr>
        </p:nvSpPr>
        <p:spPr>
          <a:xfrm>
            <a:off x="1371600" y="3511684"/>
            <a:ext cx="6400800" cy="677609"/>
          </a:xfrm>
        </p:spPr>
        <p:txBody>
          <a:bodyPr/>
          <a:lstStyle/>
          <a:p>
            <a:r>
              <a:rPr lang="en-US" dirty="0" smtClean="0">
                <a:solidFill>
                  <a:srgbClr val="23319C"/>
                </a:solidFill>
                <a:latin typeface="+mn-lt"/>
                <a:ea typeface="Calibri" charset="0"/>
                <a:cs typeface="Calibri" charset="0"/>
              </a:rPr>
              <a:t>As of December 31, 2016</a:t>
            </a:r>
            <a:endParaRPr lang="en-US" dirty="0">
              <a:solidFill>
                <a:srgbClr val="23319C"/>
              </a:solidFill>
              <a:latin typeface="+mn-lt"/>
              <a:ea typeface="Calibri" charset="0"/>
              <a:cs typeface="Calibri" charset="0"/>
            </a:endParaRPr>
          </a:p>
        </p:txBody>
      </p:sp>
      <p:pic>
        <p:nvPicPr>
          <p:cNvPr id="5" name="Picture 4" descr="Slide2shift-blumeatlg.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821382"/>
            <a:ext cx="2036618" cy="2036618"/>
          </a:xfrm>
          <a:prstGeom prst="rect">
            <a:avLst/>
          </a:prstGeom>
        </p:spPr>
      </p:pic>
      <p:sp>
        <p:nvSpPr>
          <p:cNvPr id="4" name="TextBox 3"/>
          <p:cNvSpPr txBox="1"/>
          <p:nvPr/>
        </p:nvSpPr>
        <p:spPr>
          <a:xfrm>
            <a:off x="5036024" y="5500048"/>
            <a:ext cx="3957851" cy="646331"/>
          </a:xfrm>
          <a:prstGeom prst="rect">
            <a:avLst/>
          </a:prstGeom>
          <a:noFill/>
        </p:spPr>
        <p:txBody>
          <a:bodyPr wrap="square" rtlCol="0">
            <a:spAutoFit/>
          </a:bodyPr>
          <a:lstStyle/>
          <a:p>
            <a:r>
              <a:rPr lang="en-US" b="1" dirty="0" smtClean="0">
                <a:solidFill>
                  <a:srgbClr val="23319C"/>
                </a:solidFill>
              </a:rPr>
              <a:t>Report to the MTA Finance Committee</a:t>
            </a:r>
          </a:p>
          <a:p>
            <a:r>
              <a:rPr lang="en-US" b="1" dirty="0" smtClean="0">
                <a:solidFill>
                  <a:srgbClr val="23319C"/>
                </a:solidFill>
              </a:rPr>
              <a:t>May 2017</a:t>
            </a:r>
            <a:endParaRPr lang="en-US" b="1" dirty="0">
              <a:solidFill>
                <a:srgbClr val="23319C"/>
              </a:solidFill>
            </a:endParaRPr>
          </a:p>
        </p:txBody>
      </p:sp>
    </p:spTree>
    <p:extLst>
      <p:ext uri="{BB962C8B-B14F-4D97-AF65-F5344CB8AC3E}">
        <p14:creationId xmlns:p14="http://schemas.microsoft.com/office/powerpoint/2010/main" val="281367067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547740" y="5487124"/>
            <a:ext cx="1487237" cy="261610"/>
          </a:xfrm>
          <a:prstGeom prst="rect">
            <a:avLst/>
          </a:prstGeom>
        </p:spPr>
        <p:txBody>
          <a:bodyPr wrap="square">
            <a:spAutoFit/>
          </a:bodyPr>
          <a:lstStyle/>
          <a:p>
            <a:r>
              <a:rPr lang="en-US" sz="1100" dirty="0">
                <a:solidFill>
                  <a:schemeClr val="bg1">
                    <a:lumMod val="50000"/>
                  </a:schemeClr>
                </a:solidFill>
              </a:rPr>
              <a:t>Source:  </a:t>
            </a:r>
            <a:r>
              <a:rPr lang="en-US" sz="1100" dirty="0" err="1">
                <a:solidFill>
                  <a:schemeClr val="bg1">
                    <a:lumMod val="50000"/>
                  </a:schemeClr>
                </a:solidFill>
              </a:rPr>
              <a:t>Milliman</a:t>
            </a:r>
            <a:r>
              <a:rPr lang="en-US" sz="1100" dirty="0">
                <a:solidFill>
                  <a:schemeClr val="bg1">
                    <a:lumMod val="50000"/>
                  </a:schemeClr>
                </a:solidFill>
              </a:rPr>
              <a:t> USA</a:t>
            </a:r>
          </a:p>
        </p:txBody>
      </p:sp>
      <p:graphicFrame>
        <p:nvGraphicFramePr>
          <p:cNvPr id="5" name="Chart 4"/>
          <p:cNvGraphicFramePr>
            <a:graphicFrameLocks/>
          </p:cNvGraphicFramePr>
          <p:nvPr>
            <p:extLst>
              <p:ext uri="{D42A27DB-BD31-4B8C-83A1-F6EECF244321}">
                <p14:modId xmlns:p14="http://schemas.microsoft.com/office/powerpoint/2010/main" val="2082033979"/>
              </p:ext>
            </p:extLst>
          </p:nvPr>
        </p:nvGraphicFramePr>
        <p:xfrm>
          <a:off x="224352" y="988541"/>
          <a:ext cx="8810625" cy="4414188"/>
        </p:xfrm>
        <a:graphic>
          <a:graphicData uri="http://schemas.openxmlformats.org/drawingml/2006/chart">
            <c:chart xmlns:c="http://schemas.openxmlformats.org/drawingml/2006/chart" xmlns:r="http://schemas.openxmlformats.org/officeDocument/2006/relationships" r:id="rId2"/>
          </a:graphicData>
        </a:graphic>
      </p:graphicFrame>
      <p:sp>
        <p:nvSpPr>
          <p:cNvPr id="3" name="Slide Number Placeholder 2"/>
          <p:cNvSpPr>
            <a:spLocks noGrp="1"/>
          </p:cNvSpPr>
          <p:nvPr>
            <p:ph type="sldNum" sz="quarter" idx="12"/>
          </p:nvPr>
        </p:nvSpPr>
        <p:spPr/>
        <p:txBody>
          <a:bodyPr/>
          <a:lstStyle/>
          <a:p>
            <a:fld id="{CEDF6D6C-5AA7-4844-B80C-6FB67B21D5FB}" type="slidenum">
              <a:rPr lang="en-US" smtClean="0"/>
              <a:t>9</a:t>
            </a:fld>
            <a:endParaRPr lang="en-US"/>
          </a:p>
        </p:txBody>
      </p:sp>
      <p:sp>
        <p:nvSpPr>
          <p:cNvPr id="6" name="Title 2"/>
          <p:cNvSpPr txBox="1">
            <a:spLocks/>
          </p:cNvSpPr>
          <p:nvPr/>
        </p:nvSpPr>
        <p:spPr>
          <a:xfrm>
            <a:off x="85725" y="253809"/>
            <a:ext cx="8229600" cy="461665"/>
          </a:xfrm>
          <a:prstGeom prst="rect">
            <a:avLst/>
          </a:prstGeom>
          <a:noFill/>
        </p:spPr>
        <p:txBody>
          <a:bodyPr wrap="square" rtlCol="0">
            <a:spAutoFit/>
          </a:bodyPr>
          <a:lstStyle>
            <a:lvl1pPr algn="ctr" defTabSz="457200" rtl="0" eaLnBrk="1" latinLnBrk="0" hangingPunct="1">
              <a:spcBef>
                <a:spcPct val="0"/>
              </a:spcBef>
              <a:buNone/>
              <a:defRPr sz="3600" b="1" i="0" kern="1200">
                <a:solidFill>
                  <a:schemeClr val="tx1"/>
                </a:solidFill>
                <a:latin typeface="Arial"/>
                <a:ea typeface="+mj-ea"/>
                <a:cs typeface="Arial"/>
              </a:defRPr>
            </a:lvl1pPr>
          </a:lstStyle>
          <a:p>
            <a:pPr algn="l"/>
            <a:r>
              <a:rPr lang="en-US" sz="2400" dirty="0" smtClean="0">
                <a:solidFill>
                  <a:srgbClr val="222F8F"/>
                </a:solidFill>
                <a:latin typeface="+mn-lt"/>
                <a:ea typeface="+mn-ea"/>
                <a:cs typeface="+mn-cs"/>
              </a:rPr>
              <a:t>MTA Sponsored Plans </a:t>
            </a:r>
            <a:r>
              <a:rPr lang="en-US" sz="2400" dirty="0">
                <a:solidFill>
                  <a:srgbClr val="222F8F"/>
                </a:solidFill>
                <a:latin typeface="+mn-lt"/>
                <a:ea typeface="+mn-ea"/>
                <a:cs typeface="+mn-cs"/>
              </a:rPr>
              <a:t>– </a:t>
            </a:r>
            <a:r>
              <a:rPr lang="en-US" sz="2400" dirty="0" smtClean="0">
                <a:solidFill>
                  <a:srgbClr val="222F8F"/>
                </a:solidFill>
                <a:latin typeface="+mn-lt"/>
                <a:ea typeface="+mn-ea"/>
                <a:cs typeface="+mn-cs"/>
              </a:rPr>
              <a:t>Funding Status</a:t>
            </a:r>
            <a:endParaRPr lang="en-US" sz="2400" dirty="0">
              <a:solidFill>
                <a:srgbClr val="222F8F"/>
              </a:solidFill>
              <a:latin typeface="+mn-lt"/>
              <a:ea typeface="+mn-ea"/>
              <a:cs typeface="+mn-cs"/>
            </a:endParaRPr>
          </a:p>
        </p:txBody>
      </p:sp>
    </p:spTree>
    <p:extLst>
      <p:ext uri="{BB962C8B-B14F-4D97-AF65-F5344CB8AC3E}">
        <p14:creationId xmlns:p14="http://schemas.microsoft.com/office/powerpoint/2010/main" val="23329686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itle 2"/>
          <p:cNvSpPr txBox="1">
            <a:spLocks/>
          </p:cNvSpPr>
          <p:nvPr/>
        </p:nvSpPr>
        <p:spPr>
          <a:xfrm>
            <a:off x="85725" y="253809"/>
            <a:ext cx="8229600" cy="461665"/>
          </a:xfrm>
          <a:prstGeom prst="rect">
            <a:avLst/>
          </a:prstGeom>
          <a:noFill/>
        </p:spPr>
        <p:txBody>
          <a:bodyPr wrap="square" rtlCol="0">
            <a:spAutoFit/>
          </a:bodyPr>
          <a:lstStyle>
            <a:lvl1pPr algn="ctr" defTabSz="457200" rtl="0" eaLnBrk="1" latinLnBrk="0" hangingPunct="1">
              <a:spcBef>
                <a:spcPct val="0"/>
              </a:spcBef>
              <a:buNone/>
              <a:defRPr sz="3600" b="1" i="0" kern="1200">
                <a:solidFill>
                  <a:schemeClr val="tx1"/>
                </a:solidFill>
                <a:latin typeface="Arial"/>
                <a:ea typeface="+mj-ea"/>
                <a:cs typeface="Arial"/>
              </a:defRPr>
            </a:lvl1pPr>
          </a:lstStyle>
          <a:p>
            <a:pPr algn="l"/>
            <a:r>
              <a:rPr lang="en-US" sz="2400" dirty="0" smtClean="0">
                <a:solidFill>
                  <a:srgbClr val="222F8F"/>
                </a:solidFill>
                <a:latin typeface="+mn-lt"/>
                <a:ea typeface="+mn-ea"/>
                <a:cs typeface="+mn-cs"/>
              </a:rPr>
              <a:t>MTA Sponsored Plans – MWBE Participation</a:t>
            </a:r>
            <a:endParaRPr lang="en-US" sz="2400" dirty="0">
              <a:solidFill>
                <a:srgbClr val="222F8F"/>
              </a:solidFill>
              <a:latin typeface="+mn-lt"/>
              <a:ea typeface="+mn-ea"/>
              <a:cs typeface="+mn-cs"/>
            </a:endParaRPr>
          </a:p>
        </p:txBody>
      </p:sp>
      <p:sp>
        <p:nvSpPr>
          <p:cNvPr id="4" name="TextBox 3"/>
          <p:cNvSpPr txBox="1"/>
          <p:nvPr/>
        </p:nvSpPr>
        <p:spPr>
          <a:xfrm>
            <a:off x="126128" y="641904"/>
            <a:ext cx="2016899" cy="307777"/>
          </a:xfrm>
          <a:prstGeom prst="rect">
            <a:avLst/>
          </a:prstGeom>
          <a:noFill/>
        </p:spPr>
        <p:txBody>
          <a:bodyPr wrap="none" rtlCol="0">
            <a:spAutoFit/>
          </a:bodyPr>
          <a:lstStyle/>
          <a:p>
            <a:r>
              <a:rPr lang="en-US" sz="1400" dirty="0" smtClean="0">
                <a:solidFill>
                  <a:srgbClr val="222F8F"/>
                </a:solidFill>
              </a:rPr>
              <a:t>As of December 31, 2016</a:t>
            </a:r>
            <a:endParaRPr lang="en-US" sz="1400" dirty="0">
              <a:solidFill>
                <a:srgbClr val="222F8F"/>
              </a:solidFill>
            </a:endParaRPr>
          </a:p>
        </p:txBody>
      </p:sp>
      <p:sp>
        <p:nvSpPr>
          <p:cNvPr id="5" name="TextBox 4"/>
          <p:cNvSpPr txBox="1"/>
          <p:nvPr/>
        </p:nvSpPr>
        <p:spPr>
          <a:xfrm>
            <a:off x="532415" y="1105287"/>
            <a:ext cx="8520969" cy="4278094"/>
          </a:xfrm>
          <a:prstGeom prst="rect">
            <a:avLst/>
          </a:prstGeom>
          <a:noFill/>
        </p:spPr>
        <p:txBody>
          <a:bodyPr wrap="square" rtlCol="0">
            <a:spAutoFit/>
          </a:bodyPr>
          <a:lstStyle/>
          <a:p>
            <a:r>
              <a:rPr lang="en-US" sz="1600" dirty="0" smtClean="0"/>
              <a:t>Combined MTA Defined Benefit and MaBSTOA Plans</a:t>
            </a:r>
          </a:p>
          <a:p>
            <a:pPr marL="285750" indent="-285750">
              <a:buFont typeface="Arial" charset="0"/>
              <a:buChar char="•"/>
            </a:pPr>
            <a:r>
              <a:rPr lang="en-US" sz="1600" dirty="0" smtClean="0"/>
              <a:t>Total assets managed by MWBEs: $908.6 million; or 14% of total assets</a:t>
            </a:r>
          </a:p>
          <a:p>
            <a:pPr marL="285750" indent="-285750">
              <a:buFont typeface="Arial" charset="0"/>
              <a:buChar char="•"/>
            </a:pPr>
            <a:r>
              <a:rPr lang="en-US" sz="1600" dirty="0" smtClean="0"/>
              <a:t>Majority of assets are in </a:t>
            </a:r>
            <a:r>
              <a:rPr lang="en-US" sz="1600" dirty="0"/>
              <a:t>t</a:t>
            </a:r>
            <a:r>
              <a:rPr lang="en-US" sz="1600" dirty="0" smtClean="0"/>
              <a:t>raditional asset classes</a:t>
            </a:r>
          </a:p>
          <a:p>
            <a:pPr marL="285750" indent="-285750">
              <a:buFont typeface="Arial" charset="0"/>
              <a:buChar char="•"/>
            </a:pPr>
            <a:r>
              <a:rPr lang="en-US" sz="1600" dirty="0" smtClean="0"/>
              <a:t>Traditional assets managed by MWBEs: $843.7 million; or 20% of traditional assets</a:t>
            </a:r>
          </a:p>
          <a:p>
            <a:pPr marL="742950" lvl="1" indent="-285750">
              <a:buFont typeface="Arial" charset="0"/>
              <a:buChar char="•"/>
            </a:pPr>
            <a:r>
              <a:rPr lang="en-US" sz="1600" dirty="0" smtClean="0"/>
              <a:t>MWBE firms manage</a:t>
            </a:r>
          </a:p>
          <a:p>
            <a:pPr marL="1200150" lvl="2" indent="-285750">
              <a:buFont typeface="Arial" charset="0"/>
              <a:buChar char="•"/>
            </a:pPr>
            <a:r>
              <a:rPr lang="en-US" sz="1600" dirty="0" smtClean="0"/>
              <a:t>51% of US Equities</a:t>
            </a:r>
          </a:p>
          <a:p>
            <a:pPr marL="1200150" lvl="2" indent="-285750">
              <a:buFont typeface="Arial" charset="0"/>
              <a:buChar char="•"/>
            </a:pPr>
            <a:r>
              <a:rPr lang="en-US" sz="1600" dirty="0" smtClean="0"/>
              <a:t>25% of Non-US Equities</a:t>
            </a:r>
          </a:p>
          <a:p>
            <a:pPr marL="1200150" lvl="2" indent="-285750">
              <a:buFont typeface="Arial" charset="0"/>
              <a:buChar char="•"/>
            </a:pPr>
            <a:r>
              <a:rPr lang="en-US" sz="1600" dirty="0" smtClean="0"/>
              <a:t>9% of Fixed Income</a:t>
            </a:r>
          </a:p>
          <a:p>
            <a:pPr marL="1200150" lvl="2" indent="-285750">
              <a:buFont typeface="Arial" charset="0"/>
              <a:buChar char="•"/>
            </a:pPr>
            <a:endParaRPr lang="en-US" sz="1600" dirty="0"/>
          </a:p>
          <a:p>
            <a:pPr marL="285750" indent="-285750">
              <a:buFont typeface="Arial" charset="0"/>
              <a:buChar char="•"/>
            </a:pPr>
            <a:r>
              <a:rPr lang="en-US" sz="1600" dirty="0" smtClean="0"/>
              <a:t>First MWBE investment in alternative investments made in 3</a:t>
            </a:r>
            <a:r>
              <a:rPr lang="en-US" sz="1600" baseline="30000" dirty="0" smtClean="0"/>
              <a:t>rd</a:t>
            </a:r>
            <a:r>
              <a:rPr lang="en-US" sz="1600" dirty="0" smtClean="0"/>
              <a:t> quarter</a:t>
            </a:r>
          </a:p>
          <a:p>
            <a:pPr marL="742950" lvl="1" indent="-285750">
              <a:buFont typeface="Arial" charset="0"/>
              <a:buChar char="•"/>
            </a:pPr>
            <a:r>
              <a:rPr lang="en-US" sz="1600" dirty="0" smtClean="0"/>
              <a:t>Currently 18.9% of Real Estate Allocation; </a:t>
            </a:r>
          </a:p>
          <a:p>
            <a:pPr marL="742950" lvl="1" indent="-285750">
              <a:buFont typeface="Arial" charset="0"/>
              <a:buChar char="•"/>
            </a:pPr>
            <a:r>
              <a:rPr lang="en-US" sz="1600" dirty="0" smtClean="0"/>
              <a:t>Target allocation of 20% to asset class; 1% of total assets</a:t>
            </a:r>
          </a:p>
          <a:p>
            <a:endParaRPr lang="en-US" sz="1600" dirty="0" smtClean="0"/>
          </a:p>
          <a:p>
            <a:pPr marL="285750" indent="-285750">
              <a:buFont typeface="Arial" charset="0"/>
              <a:buChar char="•"/>
            </a:pPr>
            <a:r>
              <a:rPr lang="en-US" sz="1600" dirty="0" smtClean="0"/>
              <a:t>Continue to actively source new relationships and investment managers</a:t>
            </a:r>
            <a:endParaRPr lang="en-US" sz="1600" dirty="0"/>
          </a:p>
          <a:p>
            <a:pPr marL="742950" lvl="1" indent="-285750">
              <a:buFont typeface="Arial" charset="0"/>
              <a:buChar char="•"/>
            </a:pPr>
            <a:r>
              <a:rPr lang="en-US" sz="1600" dirty="0" smtClean="0"/>
              <a:t>Engaged with investment consultants, industry groups, custodians, and brokers</a:t>
            </a:r>
          </a:p>
          <a:p>
            <a:pPr marL="742950" lvl="1" indent="-285750">
              <a:buFont typeface="Arial" charset="0"/>
              <a:buChar char="•"/>
            </a:pPr>
            <a:r>
              <a:rPr lang="en-US" sz="1600" dirty="0" smtClean="0"/>
              <a:t>Key opportunities in 2017 will be in US Small Cap, Long/Short Equities, Global Macro, Emerging Markets, and High Yield Credit</a:t>
            </a:r>
            <a:endParaRPr lang="en-US" sz="1600" dirty="0"/>
          </a:p>
        </p:txBody>
      </p:sp>
    </p:spTree>
    <p:extLst>
      <p:ext uri="{BB962C8B-B14F-4D97-AF65-F5344CB8AC3E}">
        <p14:creationId xmlns:p14="http://schemas.microsoft.com/office/powerpoint/2010/main" val="246013323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itle 2"/>
          <p:cNvSpPr txBox="1">
            <a:spLocks/>
          </p:cNvSpPr>
          <p:nvPr/>
        </p:nvSpPr>
        <p:spPr>
          <a:xfrm>
            <a:off x="85725" y="278604"/>
            <a:ext cx="8229600" cy="461665"/>
          </a:xfrm>
          <a:prstGeom prst="rect">
            <a:avLst/>
          </a:prstGeom>
          <a:noFill/>
        </p:spPr>
        <p:txBody>
          <a:bodyPr wrap="square" rtlCol="0">
            <a:spAutoFit/>
          </a:bodyPr>
          <a:lstStyle>
            <a:lvl1pPr algn="ctr" defTabSz="457200" rtl="0" eaLnBrk="1" latinLnBrk="0" hangingPunct="1">
              <a:spcBef>
                <a:spcPct val="0"/>
              </a:spcBef>
              <a:buNone/>
              <a:defRPr sz="3600" b="1" i="0" kern="1200">
                <a:solidFill>
                  <a:schemeClr val="tx1"/>
                </a:solidFill>
                <a:latin typeface="Arial"/>
                <a:ea typeface="+mj-ea"/>
                <a:cs typeface="Arial"/>
              </a:defRPr>
            </a:lvl1pPr>
          </a:lstStyle>
          <a:p>
            <a:pPr algn="l"/>
            <a:r>
              <a:rPr lang="en-US" sz="2400" dirty="0" smtClean="0">
                <a:solidFill>
                  <a:srgbClr val="222F8F"/>
                </a:solidFill>
                <a:latin typeface="+mn-lt"/>
                <a:ea typeface="+mn-ea"/>
                <a:cs typeface="+mn-cs"/>
              </a:rPr>
              <a:t>MTA Sponsored Plans – MWBE Participation</a:t>
            </a:r>
            <a:endParaRPr lang="en-US" sz="2400" dirty="0">
              <a:solidFill>
                <a:srgbClr val="222F8F"/>
              </a:solidFill>
              <a:latin typeface="+mn-lt"/>
              <a:ea typeface="+mn-ea"/>
              <a:cs typeface="+mn-cs"/>
            </a:endParaRPr>
          </a:p>
        </p:txBody>
      </p:sp>
      <p:graphicFrame>
        <p:nvGraphicFramePr>
          <p:cNvPr id="3" name="Table 2"/>
          <p:cNvGraphicFramePr>
            <a:graphicFrameLocks noGrp="1"/>
          </p:cNvGraphicFramePr>
          <p:nvPr>
            <p:extLst/>
          </p:nvPr>
        </p:nvGraphicFramePr>
        <p:xfrm>
          <a:off x="1361090" y="5188900"/>
          <a:ext cx="7099738" cy="1574571"/>
        </p:xfrm>
        <a:graphic>
          <a:graphicData uri="http://schemas.openxmlformats.org/drawingml/2006/table">
            <a:tbl>
              <a:tblPr>
                <a:tableStyleId>{5C22544A-7EE6-4342-B048-85BDC9FD1C3A}</a:tableStyleId>
              </a:tblPr>
              <a:tblGrid>
                <a:gridCol w="7099738"/>
              </a:tblGrid>
              <a:tr h="321888">
                <a:tc>
                  <a:txBody>
                    <a:bodyPr/>
                    <a:lstStyle/>
                    <a:p>
                      <a:pPr algn="l" fontAlgn="b"/>
                      <a:r>
                        <a:rPr lang="en-US" sz="900" b="0" i="0" u="none" strike="noStrike" dirty="0">
                          <a:solidFill>
                            <a:srgbClr val="000000"/>
                          </a:solidFill>
                          <a:effectLst/>
                          <a:latin typeface="Calibri" charset="0"/>
                        </a:rPr>
                        <a:t>Traditional Equities-  Changes to allocations and manager exposure in asset class led to an increase in </a:t>
                      </a:r>
                      <a:r>
                        <a:rPr lang="en-US" sz="900" b="0" i="0" u="none" strike="noStrike" dirty="0" smtClean="0">
                          <a:solidFill>
                            <a:srgbClr val="000000"/>
                          </a:solidFill>
                          <a:effectLst/>
                          <a:latin typeface="Calibri" charset="0"/>
                        </a:rPr>
                        <a:t>2016 </a:t>
                      </a:r>
                      <a:r>
                        <a:rPr lang="en-US" sz="900" b="0" i="0" u="none" strike="noStrike" dirty="0">
                          <a:solidFill>
                            <a:srgbClr val="000000"/>
                          </a:solidFill>
                          <a:effectLst/>
                          <a:latin typeface="Calibri" charset="0"/>
                        </a:rPr>
                        <a:t>in MWBE managed assets.  </a:t>
                      </a:r>
                      <a:r>
                        <a:rPr lang="en-US" sz="900" b="0" i="0" u="none" strike="noStrike" dirty="0" smtClean="0">
                          <a:solidFill>
                            <a:srgbClr val="000000"/>
                          </a:solidFill>
                          <a:effectLst/>
                          <a:latin typeface="Calibri" charset="0"/>
                        </a:rPr>
                        <a:t>One </a:t>
                      </a:r>
                      <a:r>
                        <a:rPr lang="en-US" sz="900" b="0" i="0" u="none" strike="noStrike" dirty="0">
                          <a:solidFill>
                            <a:srgbClr val="000000"/>
                          </a:solidFill>
                          <a:effectLst/>
                          <a:latin typeface="Calibri" charset="0"/>
                        </a:rPr>
                        <a:t>new MWBE manager added and one firm gained MWBE status in 2016.</a:t>
                      </a:r>
                    </a:p>
                  </a:txBody>
                  <a:tcPr marL="12700" marR="12700" marT="12700" marB="0" anchor="b">
                    <a:noFill/>
                  </a:tcPr>
                </a:tc>
              </a:tr>
              <a:tr h="160944">
                <a:tc>
                  <a:txBody>
                    <a:bodyPr/>
                    <a:lstStyle/>
                    <a:p>
                      <a:pPr algn="l" fontAlgn="b"/>
                      <a:r>
                        <a:rPr lang="en-US" sz="900" b="0" i="0" u="none" strike="noStrike" dirty="0">
                          <a:solidFill>
                            <a:srgbClr val="000000"/>
                          </a:solidFill>
                          <a:effectLst/>
                          <a:latin typeface="Calibri" charset="0"/>
                        </a:rPr>
                        <a:t>Fixed Traditional Income - MWBE exposure </a:t>
                      </a:r>
                      <a:r>
                        <a:rPr lang="en-US" sz="900" b="0" i="0" u="none" strike="noStrike" dirty="0" smtClean="0">
                          <a:solidFill>
                            <a:srgbClr val="000000"/>
                          </a:solidFill>
                          <a:effectLst/>
                          <a:latin typeface="Calibri" charset="0"/>
                        </a:rPr>
                        <a:t>has </a:t>
                      </a:r>
                      <a:r>
                        <a:rPr lang="en-US" sz="900" b="0" i="0" u="none" strike="noStrike" dirty="0">
                          <a:solidFill>
                            <a:srgbClr val="000000"/>
                          </a:solidFill>
                          <a:effectLst/>
                          <a:latin typeface="Calibri" charset="0"/>
                        </a:rPr>
                        <a:t>fallen in recent years as one investment manager closed its firm, one lost MWBE status, and both were replaced by index investments.</a:t>
                      </a:r>
                    </a:p>
                  </a:txBody>
                  <a:tcPr marL="12700" marR="12700" marT="12700" marB="0" anchor="b">
                    <a:noFill/>
                  </a:tcPr>
                </a:tc>
              </a:tr>
              <a:tr h="332617">
                <a:tc>
                  <a:txBody>
                    <a:bodyPr/>
                    <a:lstStyle/>
                    <a:p>
                      <a:pPr algn="l" fontAlgn="b"/>
                      <a:r>
                        <a:rPr lang="en-US" sz="900" b="0" i="0" u="none" strike="noStrike" dirty="0">
                          <a:solidFill>
                            <a:srgbClr val="000000"/>
                          </a:solidFill>
                          <a:effectLst/>
                          <a:latin typeface="Calibri" charset="0"/>
                        </a:rPr>
                        <a:t>Hedge Funds - Actively searching the universe for both established and emerging hedge funds managed by minorities and women.  Meetings with </a:t>
                      </a:r>
                      <a:r>
                        <a:rPr lang="en-US" sz="900" b="0" i="0" u="none" strike="noStrike" dirty="0" smtClean="0">
                          <a:solidFill>
                            <a:srgbClr val="000000"/>
                          </a:solidFill>
                          <a:effectLst/>
                          <a:latin typeface="Calibri" charset="0"/>
                        </a:rPr>
                        <a:t>43 MWBE </a:t>
                      </a:r>
                      <a:r>
                        <a:rPr lang="en-US" sz="900" b="0" i="0" u="none" strike="noStrike" dirty="0">
                          <a:solidFill>
                            <a:srgbClr val="000000"/>
                          </a:solidFill>
                          <a:effectLst/>
                          <a:latin typeface="Calibri" charset="0"/>
                        </a:rPr>
                        <a:t>hedge funds have taken place in 2016, with a focus on global macro and long/short equity strategies.</a:t>
                      </a:r>
                    </a:p>
                  </a:txBody>
                  <a:tcPr marL="12700" marR="12700" marT="12700" marB="0" anchor="b">
                    <a:noFill/>
                  </a:tcPr>
                </a:tc>
              </a:tr>
              <a:tr h="321888">
                <a:tc>
                  <a:txBody>
                    <a:bodyPr/>
                    <a:lstStyle/>
                    <a:p>
                      <a:pPr algn="l" fontAlgn="b"/>
                      <a:r>
                        <a:rPr lang="en-US" sz="900" b="0" i="0" u="none" strike="noStrike" dirty="0">
                          <a:solidFill>
                            <a:srgbClr val="000000"/>
                          </a:solidFill>
                          <a:effectLst/>
                          <a:latin typeface="Calibri" charset="0"/>
                        </a:rPr>
                        <a:t>Private Equity - Actively searching the private equity </a:t>
                      </a:r>
                      <a:r>
                        <a:rPr lang="en-US" sz="900" b="0" i="0" u="none" strike="noStrike" dirty="0" smtClean="0">
                          <a:solidFill>
                            <a:srgbClr val="000000"/>
                          </a:solidFill>
                          <a:effectLst/>
                          <a:latin typeface="Calibri" charset="0"/>
                        </a:rPr>
                        <a:t>universe.  </a:t>
                      </a:r>
                      <a:r>
                        <a:rPr lang="en-US" sz="900" b="0" i="0" u="none" strike="noStrike" dirty="0">
                          <a:solidFill>
                            <a:srgbClr val="000000"/>
                          </a:solidFill>
                          <a:effectLst/>
                          <a:latin typeface="Calibri" charset="0"/>
                        </a:rPr>
                        <a:t>Unable to reach terms with one approved MWBE private equity firm. New investment made in fund managed entirely by MWBE staff (firm </a:t>
                      </a:r>
                      <a:r>
                        <a:rPr lang="en-US" sz="900" b="0" i="0" u="none" strike="noStrike" dirty="0" smtClean="0">
                          <a:solidFill>
                            <a:srgbClr val="000000"/>
                          </a:solidFill>
                          <a:effectLst/>
                          <a:latin typeface="Calibri" charset="0"/>
                        </a:rPr>
                        <a:t>is </a:t>
                      </a:r>
                      <a:r>
                        <a:rPr lang="en-US" sz="900" b="0" i="0" u="none" strike="noStrike" dirty="0">
                          <a:solidFill>
                            <a:srgbClr val="000000"/>
                          </a:solidFill>
                          <a:effectLst/>
                          <a:latin typeface="Calibri" charset="0"/>
                        </a:rPr>
                        <a:t>not MWBE). Expectations for more funds in market in 2017 and 2018.</a:t>
                      </a:r>
                    </a:p>
                  </a:txBody>
                  <a:tcPr marL="12700" marR="12700" marT="12700" marB="0" anchor="b">
                    <a:noFill/>
                  </a:tcPr>
                </a:tc>
              </a:tr>
              <a:tr h="311158">
                <a:tc>
                  <a:txBody>
                    <a:bodyPr/>
                    <a:lstStyle/>
                    <a:p>
                      <a:pPr algn="l" fontAlgn="b"/>
                      <a:r>
                        <a:rPr lang="en-US" sz="900" b="0" i="0" u="none" strike="noStrike" dirty="0">
                          <a:solidFill>
                            <a:srgbClr val="000000"/>
                          </a:solidFill>
                          <a:effectLst/>
                          <a:latin typeface="Calibri" charset="0"/>
                        </a:rPr>
                        <a:t>Real Estate - Currently staging into MWBE managed real estate investment, representing </a:t>
                      </a:r>
                      <a:r>
                        <a:rPr lang="en-US" sz="900" b="0" i="0" u="none" strike="noStrike" dirty="0" smtClean="0">
                          <a:solidFill>
                            <a:srgbClr val="000000"/>
                          </a:solidFill>
                          <a:effectLst/>
                          <a:latin typeface="Calibri" charset="0"/>
                        </a:rPr>
                        <a:t>1% </a:t>
                      </a:r>
                      <a:r>
                        <a:rPr lang="en-US" sz="900" b="0" i="0" u="none" strike="noStrike" dirty="0">
                          <a:solidFill>
                            <a:srgbClr val="000000"/>
                          </a:solidFill>
                          <a:effectLst/>
                          <a:latin typeface="Calibri" charset="0"/>
                        </a:rPr>
                        <a:t>of plan assets and 20% of real estate allocation.  Investment should be funded by middle of 4Q16</a:t>
                      </a:r>
                    </a:p>
                  </a:txBody>
                  <a:tcPr marL="12700" marR="12700" marT="12700" marB="0" anchor="b">
                    <a:noFill/>
                  </a:tcPr>
                </a:tc>
              </a:tr>
            </a:tbl>
          </a:graphicData>
        </a:graphic>
      </p:graphicFrame>
      <p:graphicFrame>
        <p:nvGraphicFramePr>
          <p:cNvPr id="8" name="Chart 7"/>
          <p:cNvGraphicFramePr>
            <a:graphicFrameLocks noChangeAspect="1"/>
          </p:cNvGraphicFramePr>
          <p:nvPr>
            <p:extLst/>
          </p:nvPr>
        </p:nvGraphicFramePr>
        <p:xfrm>
          <a:off x="1131395" y="903116"/>
          <a:ext cx="3192737" cy="22860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9" name="Chart 8"/>
          <p:cNvGraphicFramePr>
            <a:graphicFrameLocks noChangeAspect="1"/>
          </p:cNvGraphicFramePr>
          <p:nvPr>
            <p:extLst/>
          </p:nvPr>
        </p:nvGraphicFramePr>
        <p:xfrm>
          <a:off x="4837386" y="903116"/>
          <a:ext cx="3192737" cy="22860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5" name="Chart 14"/>
          <p:cNvGraphicFramePr>
            <a:graphicFrameLocks noChangeAspect="1"/>
          </p:cNvGraphicFramePr>
          <p:nvPr>
            <p:extLst/>
          </p:nvPr>
        </p:nvGraphicFramePr>
        <p:xfrm>
          <a:off x="4837386" y="2955450"/>
          <a:ext cx="3193614" cy="2286000"/>
        </p:xfrm>
        <a:graphic>
          <a:graphicData uri="http://schemas.openxmlformats.org/drawingml/2006/chart">
            <c:chart xmlns:c="http://schemas.openxmlformats.org/drawingml/2006/chart" xmlns:r="http://schemas.openxmlformats.org/officeDocument/2006/relationships" r:id="rId4"/>
          </a:graphicData>
        </a:graphic>
      </p:graphicFrame>
      <p:sp>
        <p:nvSpPr>
          <p:cNvPr id="16" name="TextBox 15"/>
          <p:cNvSpPr txBox="1"/>
          <p:nvPr/>
        </p:nvSpPr>
        <p:spPr>
          <a:xfrm>
            <a:off x="126128" y="641904"/>
            <a:ext cx="2065694" cy="307777"/>
          </a:xfrm>
          <a:prstGeom prst="rect">
            <a:avLst/>
          </a:prstGeom>
          <a:noFill/>
        </p:spPr>
        <p:txBody>
          <a:bodyPr wrap="none" rtlCol="0">
            <a:spAutoFit/>
          </a:bodyPr>
          <a:lstStyle/>
          <a:p>
            <a:r>
              <a:rPr lang="en-US" sz="1400" dirty="0" smtClean="0">
                <a:solidFill>
                  <a:srgbClr val="222F8F"/>
                </a:solidFill>
              </a:rPr>
              <a:t>As of </a:t>
            </a:r>
            <a:r>
              <a:rPr lang="en-US" sz="1400" dirty="0">
                <a:solidFill>
                  <a:srgbClr val="222F8F"/>
                </a:solidFill>
              </a:rPr>
              <a:t>December </a:t>
            </a:r>
            <a:r>
              <a:rPr lang="en-US" sz="1400" dirty="0" smtClean="0">
                <a:solidFill>
                  <a:srgbClr val="222F8F"/>
                </a:solidFill>
              </a:rPr>
              <a:t>31, 2016</a:t>
            </a:r>
            <a:endParaRPr lang="en-US" sz="1400" dirty="0">
              <a:solidFill>
                <a:srgbClr val="222F8F"/>
              </a:solidFill>
            </a:endParaRPr>
          </a:p>
        </p:txBody>
      </p:sp>
      <p:graphicFrame>
        <p:nvGraphicFramePr>
          <p:cNvPr id="10" name="Chart 9"/>
          <p:cNvGraphicFramePr>
            <a:graphicFrameLocks/>
          </p:cNvGraphicFramePr>
          <p:nvPr>
            <p:extLst/>
          </p:nvPr>
        </p:nvGraphicFramePr>
        <p:xfrm>
          <a:off x="1361090" y="2973719"/>
          <a:ext cx="3046468" cy="2038982"/>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257064048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EDF6D6C-5AA7-4844-B80C-6FB67B21D5FB}" type="slidenum">
              <a:rPr lang="en-US" smtClean="0"/>
              <a:t>12</a:t>
            </a:fld>
            <a:endParaRPr lang="en-US"/>
          </a:p>
        </p:txBody>
      </p:sp>
      <p:sp>
        <p:nvSpPr>
          <p:cNvPr id="3" name="TextBox 2"/>
          <p:cNvSpPr txBox="1"/>
          <p:nvPr/>
        </p:nvSpPr>
        <p:spPr>
          <a:xfrm>
            <a:off x="2875004" y="2364259"/>
            <a:ext cx="3347119" cy="646331"/>
          </a:xfrm>
          <a:prstGeom prst="rect">
            <a:avLst/>
          </a:prstGeom>
          <a:noFill/>
        </p:spPr>
        <p:txBody>
          <a:bodyPr wrap="square" rtlCol="0">
            <a:spAutoFit/>
          </a:bodyPr>
          <a:lstStyle/>
          <a:p>
            <a:pPr algn="ctr"/>
            <a:r>
              <a:rPr lang="en-US" sz="3600" dirty="0" smtClean="0"/>
              <a:t>Appendix</a:t>
            </a:r>
            <a:endParaRPr lang="en-US" sz="3600" dirty="0"/>
          </a:p>
        </p:txBody>
      </p:sp>
    </p:spTree>
    <p:extLst>
      <p:ext uri="{BB962C8B-B14F-4D97-AF65-F5344CB8AC3E}">
        <p14:creationId xmlns:p14="http://schemas.microsoft.com/office/powerpoint/2010/main" val="3889109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696442984"/>
              </p:ext>
            </p:extLst>
          </p:nvPr>
        </p:nvGraphicFramePr>
        <p:xfrm>
          <a:off x="2945254" y="3973309"/>
          <a:ext cx="3264002" cy="800100"/>
        </p:xfrm>
        <a:graphic>
          <a:graphicData uri="http://schemas.openxmlformats.org/drawingml/2006/table">
            <a:tbl>
              <a:tblPr>
                <a:tableStyleId>{2D5ABB26-0587-4C30-8999-92F81FD0307C}</a:tableStyleId>
              </a:tblPr>
              <a:tblGrid>
                <a:gridCol w="2120030"/>
                <a:gridCol w="1143972"/>
              </a:tblGrid>
              <a:tr h="200025">
                <a:tc>
                  <a:txBody>
                    <a:bodyPr/>
                    <a:lstStyle/>
                    <a:p>
                      <a:pPr algn="l" fontAlgn="b"/>
                      <a:r>
                        <a:rPr lang="en-US" sz="1100" u="none" strike="noStrike" dirty="0">
                          <a:effectLst/>
                        </a:rPr>
                        <a:t>MTA Chief Investment Officer</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dirty="0">
                          <a:effectLst/>
                        </a:rPr>
                        <a:t>Sean Crawford</a:t>
                      </a:r>
                      <a:endParaRPr lang="en-US" sz="1100" b="0" i="0" u="none" strike="noStrike" dirty="0">
                        <a:solidFill>
                          <a:srgbClr val="000000"/>
                        </a:solidFill>
                        <a:effectLst/>
                        <a:latin typeface="Calibri" panose="020F0502020204030204" pitchFamily="34" charset="0"/>
                      </a:endParaRPr>
                    </a:p>
                  </a:txBody>
                  <a:tcPr marL="9525" marR="9525" marT="9525" marB="0" anchor="b"/>
                </a:tc>
              </a:tr>
              <a:tr h="200025">
                <a:tc>
                  <a:txBody>
                    <a:bodyPr/>
                    <a:lstStyle/>
                    <a:p>
                      <a:pPr algn="l" fontAlgn="b"/>
                      <a:r>
                        <a:rPr lang="en-US" sz="1100" u="none" strike="noStrike" dirty="0">
                          <a:effectLst/>
                        </a:rPr>
                        <a:t>Investment Advisor</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dirty="0">
                          <a:effectLst/>
                        </a:rPr>
                        <a:t>NEPC, LLC</a:t>
                      </a:r>
                      <a:endParaRPr lang="en-US" sz="1100" b="0" i="0" u="none" strike="noStrike" dirty="0">
                        <a:solidFill>
                          <a:srgbClr val="000000"/>
                        </a:solidFill>
                        <a:effectLst/>
                        <a:latin typeface="Calibri" panose="020F0502020204030204" pitchFamily="34" charset="0"/>
                      </a:endParaRPr>
                    </a:p>
                  </a:txBody>
                  <a:tcPr marL="9525" marR="9525" marT="9525" marB="0" anchor="b"/>
                </a:tc>
              </a:tr>
              <a:tr h="200025">
                <a:tc>
                  <a:txBody>
                    <a:bodyPr/>
                    <a:lstStyle/>
                    <a:p>
                      <a:pPr algn="l" fontAlgn="b"/>
                      <a:r>
                        <a:rPr lang="en-US" sz="1100" u="none" strike="noStrike">
                          <a:effectLst/>
                        </a:rPr>
                        <a:t>Actuary</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Milliman, USA</a:t>
                      </a:r>
                      <a:endParaRPr lang="en-US" sz="1100" b="0" i="0" u="none" strike="noStrike">
                        <a:solidFill>
                          <a:srgbClr val="000000"/>
                        </a:solidFill>
                        <a:effectLst/>
                        <a:latin typeface="Calibri" panose="020F0502020204030204" pitchFamily="34" charset="0"/>
                      </a:endParaRPr>
                    </a:p>
                  </a:txBody>
                  <a:tcPr marL="9525" marR="9525" marT="9525" marB="0" anchor="b"/>
                </a:tc>
              </a:tr>
              <a:tr h="200025">
                <a:tc>
                  <a:txBody>
                    <a:bodyPr/>
                    <a:lstStyle/>
                    <a:p>
                      <a:pPr algn="l" fontAlgn="b"/>
                      <a:r>
                        <a:rPr lang="en-US" sz="1100" u="none" strike="noStrike" dirty="0">
                          <a:effectLst/>
                        </a:rPr>
                        <a:t>Trustee</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dirty="0">
                          <a:effectLst/>
                        </a:rPr>
                        <a:t>J P Morgan Chase</a:t>
                      </a:r>
                      <a:endParaRPr lang="en-US" sz="1100" b="0" i="0" u="none" strike="noStrike" dirty="0">
                        <a:solidFill>
                          <a:srgbClr val="000000"/>
                        </a:solidFill>
                        <a:effectLst/>
                        <a:latin typeface="Calibri" panose="020F0502020204030204" pitchFamily="34" charset="0"/>
                      </a:endParaRPr>
                    </a:p>
                  </a:txBody>
                  <a:tcPr marL="9525" marR="9525" marT="9525" marB="0" anchor="b"/>
                </a:tc>
              </a:tr>
            </a:tbl>
          </a:graphicData>
        </a:graphic>
      </p:graphicFrame>
      <p:sp>
        <p:nvSpPr>
          <p:cNvPr id="3" name="Slide Number Placeholder 2"/>
          <p:cNvSpPr>
            <a:spLocks noGrp="1"/>
          </p:cNvSpPr>
          <p:nvPr>
            <p:ph type="sldNum" sz="quarter" idx="12"/>
          </p:nvPr>
        </p:nvSpPr>
        <p:spPr/>
        <p:txBody>
          <a:bodyPr/>
          <a:lstStyle/>
          <a:p>
            <a:fld id="{CEDF6D6C-5AA7-4844-B80C-6FB67B21D5FB}" type="slidenum">
              <a:rPr lang="en-US" smtClean="0"/>
              <a:t>13</a:t>
            </a:fld>
            <a:endParaRPr lang="en-US"/>
          </a:p>
        </p:txBody>
      </p:sp>
      <p:graphicFrame>
        <p:nvGraphicFramePr>
          <p:cNvPr id="4" name="Table 3"/>
          <p:cNvGraphicFramePr>
            <a:graphicFrameLocks noGrp="1"/>
          </p:cNvGraphicFramePr>
          <p:nvPr>
            <p:extLst>
              <p:ext uri="{D42A27DB-BD31-4B8C-83A1-F6EECF244321}">
                <p14:modId xmlns:p14="http://schemas.microsoft.com/office/powerpoint/2010/main" val="401241839"/>
              </p:ext>
            </p:extLst>
          </p:nvPr>
        </p:nvGraphicFramePr>
        <p:xfrm>
          <a:off x="914400" y="1064621"/>
          <a:ext cx="7325711" cy="2634118"/>
        </p:xfrm>
        <a:graphic>
          <a:graphicData uri="http://schemas.openxmlformats.org/drawingml/2006/table">
            <a:tbl>
              <a:tblPr>
                <a:tableStyleId>{2D5ABB26-0587-4C30-8999-92F81FD0307C}</a:tableStyleId>
              </a:tblPr>
              <a:tblGrid>
                <a:gridCol w="2766140"/>
                <a:gridCol w="2218991"/>
                <a:gridCol w="2340580"/>
              </a:tblGrid>
              <a:tr h="0">
                <a:tc gridSpan="3">
                  <a:txBody>
                    <a:bodyPr/>
                    <a:lstStyle/>
                    <a:p>
                      <a:pPr algn="ctr" fontAlgn="b"/>
                      <a:r>
                        <a:rPr lang="en-US" sz="1100" b="1" u="none" strike="noStrike" dirty="0">
                          <a:effectLst/>
                          <a:latin typeface="Calibri" charset="0"/>
                          <a:ea typeface="Calibri" charset="0"/>
                          <a:cs typeface="Calibri" charset="0"/>
                        </a:rPr>
                        <a:t>MTA Defined Benefit Pension Plan</a:t>
                      </a:r>
                      <a:endParaRPr lang="en-US" sz="1100" b="1" i="0" u="none" strike="noStrike" dirty="0">
                        <a:solidFill>
                          <a:srgbClr val="0070C0"/>
                        </a:solidFill>
                        <a:effectLst/>
                        <a:latin typeface="Calibri" charset="0"/>
                        <a:ea typeface="Calibri" charset="0"/>
                        <a:cs typeface="Calibri" charset="0"/>
                      </a:endParaRPr>
                    </a:p>
                  </a:txBody>
                  <a:tcPr marL="8537" marR="8537" marT="8537" marB="0" anchor="b"/>
                </a:tc>
                <a:tc hMerge="1">
                  <a:txBody>
                    <a:bodyPr/>
                    <a:lstStyle/>
                    <a:p>
                      <a:endParaRPr lang="en-US"/>
                    </a:p>
                  </a:txBody>
                  <a:tcPr/>
                </a:tc>
                <a:tc hMerge="1">
                  <a:txBody>
                    <a:bodyPr/>
                    <a:lstStyle/>
                    <a:p>
                      <a:endParaRPr lang="en-US"/>
                    </a:p>
                  </a:txBody>
                  <a:tcPr/>
                </a:tc>
              </a:tr>
              <a:tr h="0">
                <a:tc gridSpan="3">
                  <a:txBody>
                    <a:bodyPr/>
                    <a:lstStyle/>
                    <a:p>
                      <a:pPr algn="ctr" fontAlgn="b"/>
                      <a:r>
                        <a:rPr lang="en-US" sz="1100" b="1" u="none" strike="noStrike" dirty="0">
                          <a:effectLst/>
                          <a:latin typeface="Calibri" charset="0"/>
                          <a:ea typeface="Calibri" charset="0"/>
                          <a:cs typeface="Calibri" charset="0"/>
                        </a:rPr>
                        <a:t>LIRR Plan for Additional Plan</a:t>
                      </a:r>
                      <a:endParaRPr lang="en-US" sz="1100" b="1" i="0" u="none" strike="noStrike" dirty="0">
                        <a:solidFill>
                          <a:srgbClr val="0070C0"/>
                        </a:solidFill>
                        <a:effectLst/>
                        <a:latin typeface="Calibri" charset="0"/>
                        <a:ea typeface="Calibri" charset="0"/>
                        <a:cs typeface="Calibri" charset="0"/>
                      </a:endParaRPr>
                    </a:p>
                  </a:txBody>
                  <a:tcPr marL="8537" marR="8537" marT="8537" marB="0" anchor="b"/>
                </a:tc>
                <a:tc hMerge="1">
                  <a:txBody>
                    <a:bodyPr/>
                    <a:lstStyle/>
                    <a:p>
                      <a:endParaRPr lang="en-US"/>
                    </a:p>
                  </a:txBody>
                  <a:tcPr/>
                </a:tc>
                <a:tc hMerge="1">
                  <a:txBody>
                    <a:bodyPr/>
                    <a:lstStyle/>
                    <a:p>
                      <a:endParaRPr lang="en-US"/>
                    </a:p>
                  </a:txBody>
                  <a:tcPr/>
                </a:tc>
              </a:tr>
              <a:tr h="0">
                <a:tc gridSpan="3">
                  <a:txBody>
                    <a:bodyPr/>
                    <a:lstStyle/>
                    <a:p>
                      <a:pPr algn="ctr" fontAlgn="b"/>
                      <a:r>
                        <a:rPr lang="en-US" sz="1100" b="1" u="none" strike="noStrike" dirty="0">
                          <a:effectLst/>
                          <a:latin typeface="Calibri" charset="0"/>
                          <a:ea typeface="Calibri" charset="0"/>
                          <a:cs typeface="Calibri" charset="0"/>
                        </a:rPr>
                        <a:t>Pension Board of Managers</a:t>
                      </a:r>
                      <a:endParaRPr lang="en-US" sz="1100" b="1" i="0" u="none" strike="noStrike" dirty="0">
                        <a:solidFill>
                          <a:srgbClr val="0070C0"/>
                        </a:solidFill>
                        <a:effectLst/>
                        <a:latin typeface="Calibri" charset="0"/>
                        <a:ea typeface="Calibri" charset="0"/>
                        <a:cs typeface="Calibri" charset="0"/>
                      </a:endParaRPr>
                    </a:p>
                  </a:txBody>
                  <a:tcPr marL="8537" marR="8537" marT="8537" marB="0" anchor="b"/>
                </a:tc>
                <a:tc hMerge="1">
                  <a:txBody>
                    <a:bodyPr/>
                    <a:lstStyle/>
                    <a:p>
                      <a:endParaRPr lang="en-US"/>
                    </a:p>
                  </a:txBody>
                  <a:tcPr/>
                </a:tc>
                <a:tc hMerge="1">
                  <a:txBody>
                    <a:bodyPr/>
                    <a:lstStyle/>
                    <a:p>
                      <a:endParaRPr lang="en-US"/>
                    </a:p>
                  </a:txBody>
                  <a:tcPr/>
                </a:tc>
              </a:tr>
              <a:tr h="0">
                <a:tc>
                  <a:txBody>
                    <a:bodyPr/>
                    <a:lstStyle/>
                    <a:p>
                      <a:pPr algn="l" fontAlgn="b"/>
                      <a:endParaRPr lang="en-US" sz="1100" b="0" i="0" u="none" strike="noStrike" dirty="0">
                        <a:solidFill>
                          <a:srgbClr val="000000"/>
                        </a:solidFill>
                        <a:effectLst/>
                        <a:latin typeface="Calibri" charset="0"/>
                        <a:ea typeface="Calibri" charset="0"/>
                        <a:cs typeface="Calibri" charset="0"/>
                      </a:endParaRPr>
                    </a:p>
                  </a:txBody>
                  <a:tcPr marL="8537" marR="8537" marT="8537" marB="0" anchor="b"/>
                </a:tc>
                <a:tc>
                  <a:txBody>
                    <a:bodyPr/>
                    <a:lstStyle/>
                    <a:p>
                      <a:pPr algn="l" fontAlgn="b"/>
                      <a:endParaRPr lang="en-US" sz="1100" b="0" i="0" u="none" strike="noStrike">
                        <a:solidFill>
                          <a:srgbClr val="000000"/>
                        </a:solidFill>
                        <a:effectLst/>
                        <a:latin typeface="Calibri" charset="0"/>
                        <a:ea typeface="Calibri" charset="0"/>
                        <a:cs typeface="Calibri" charset="0"/>
                      </a:endParaRPr>
                    </a:p>
                  </a:txBody>
                  <a:tcPr marL="8537" marR="8537" marT="8537" marB="0" anchor="b"/>
                </a:tc>
                <a:tc>
                  <a:txBody>
                    <a:bodyPr/>
                    <a:lstStyle/>
                    <a:p>
                      <a:pPr algn="l" fontAlgn="b"/>
                      <a:endParaRPr lang="en-US" sz="1100" b="0" i="0" u="none" strike="noStrike">
                        <a:solidFill>
                          <a:srgbClr val="000000"/>
                        </a:solidFill>
                        <a:effectLst/>
                        <a:latin typeface="Calibri" charset="0"/>
                        <a:ea typeface="Calibri" charset="0"/>
                        <a:cs typeface="Calibri" charset="0"/>
                      </a:endParaRPr>
                    </a:p>
                  </a:txBody>
                  <a:tcPr marL="8537" marR="8537" marT="8537" marB="0" anchor="b"/>
                </a:tc>
              </a:tr>
              <a:tr h="0">
                <a:tc>
                  <a:txBody>
                    <a:bodyPr/>
                    <a:lstStyle/>
                    <a:p>
                      <a:pPr algn="l" fontAlgn="b"/>
                      <a:r>
                        <a:rPr lang="en-US" sz="1100" u="sng" strike="noStrike" dirty="0">
                          <a:effectLst/>
                          <a:latin typeface="Calibri" charset="0"/>
                          <a:ea typeface="Calibri" charset="0"/>
                          <a:cs typeface="Calibri" charset="0"/>
                        </a:rPr>
                        <a:t>MEMBER</a:t>
                      </a:r>
                      <a:endParaRPr lang="en-US" sz="1100" b="1" i="0" u="sng" strike="noStrike" dirty="0">
                        <a:solidFill>
                          <a:srgbClr val="000000"/>
                        </a:solidFill>
                        <a:effectLst/>
                        <a:latin typeface="Calibri" charset="0"/>
                        <a:ea typeface="Calibri" charset="0"/>
                        <a:cs typeface="Calibri" charset="0"/>
                      </a:endParaRPr>
                    </a:p>
                  </a:txBody>
                  <a:tcPr marL="8537" marR="8537" marT="8537" marB="0" anchor="b"/>
                </a:tc>
                <a:tc>
                  <a:txBody>
                    <a:bodyPr/>
                    <a:lstStyle/>
                    <a:p>
                      <a:pPr algn="l" fontAlgn="b"/>
                      <a:r>
                        <a:rPr lang="en-US" sz="1100" u="sng" strike="noStrike" dirty="0">
                          <a:effectLst/>
                          <a:latin typeface="Calibri" charset="0"/>
                          <a:ea typeface="Calibri" charset="0"/>
                          <a:cs typeface="Calibri" charset="0"/>
                        </a:rPr>
                        <a:t>DESIGNEE</a:t>
                      </a:r>
                      <a:endParaRPr lang="en-US" sz="1100" b="1" i="0" u="sng" strike="noStrike" dirty="0">
                        <a:solidFill>
                          <a:srgbClr val="000000"/>
                        </a:solidFill>
                        <a:effectLst/>
                        <a:latin typeface="Calibri" charset="0"/>
                        <a:ea typeface="Calibri" charset="0"/>
                        <a:cs typeface="Calibri" charset="0"/>
                      </a:endParaRPr>
                    </a:p>
                  </a:txBody>
                  <a:tcPr marL="8537" marR="8537" marT="8537" marB="0" anchor="b"/>
                </a:tc>
                <a:tc>
                  <a:txBody>
                    <a:bodyPr/>
                    <a:lstStyle/>
                    <a:p>
                      <a:pPr algn="l" fontAlgn="b"/>
                      <a:r>
                        <a:rPr lang="en-US" sz="1100" u="sng" strike="noStrike">
                          <a:effectLst/>
                          <a:latin typeface="Calibri" charset="0"/>
                          <a:ea typeface="Calibri" charset="0"/>
                          <a:cs typeface="Calibri" charset="0"/>
                        </a:rPr>
                        <a:t>MTA TITLE</a:t>
                      </a:r>
                      <a:endParaRPr lang="en-US" sz="1100" b="1" i="0" u="sng" strike="noStrike">
                        <a:solidFill>
                          <a:srgbClr val="000000"/>
                        </a:solidFill>
                        <a:effectLst/>
                        <a:latin typeface="Calibri" charset="0"/>
                        <a:ea typeface="Calibri" charset="0"/>
                        <a:cs typeface="Calibri" charset="0"/>
                      </a:endParaRPr>
                    </a:p>
                  </a:txBody>
                  <a:tcPr marL="8537" marR="8537" marT="8537" marB="0" anchor="b"/>
                </a:tc>
              </a:tr>
              <a:tr h="0">
                <a:tc>
                  <a:txBody>
                    <a:bodyPr/>
                    <a:lstStyle/>
                    <a:p>
                      <a:pPr algn="l" fontAlgn="t"/>
                      <a:r>
                        <a:rPr lang="en-US" sz="1100" u="none" strike="noStrike" dirty="0">
                          <a:effectLst/>
                          <a:latin typeface="Calibri" charset="0"/>
                          <a:ea typeface="Calibri" charset="0"/>
                          <a:cs typeface="Calibri" charset="0"/>
                        </a:rPr>
                        <a:t>Chairman of the </a:t>
                      </a:r>
                      <a:r>
                        <a:rPr lang="en-US" sz="1100" u="none" strike="noStrike" dirty="0" smtClean="0">
                          <a:effectLst/>
                          <a:latin typeface="Calibri" charset="0"/>
                          <a:ea typeface="Calibri" charset="0"/>
                          <a:cs typeface="Calibri" charset="0"/>
                        </a:rPr>
                        <a:t>MTA</a:t>
                      </a:r>
                      <a:endParaRPr lang="en-US" sz="1100" b="0" i="0" u="none" strike="noStrike" dirty="0">
                        <a:solidFill>
                          <a:srgbClr val="000000"/>
                        </a:solidFill>
                        <a:effectLst/>
                        <a:latin typeface="Calibri" charset="0"/>
                        <a:ea typeface="Calibri" charset="0"/>
                        <a:cs typeface="Calibri" charset="0"/>
                      </a:endParaRPr>
                    </a:p>
                  </a:txBody>
                  <a:tcPr marL="8537" marR="8537" marT="8537" marB="0"/>
                </a:tc>
                <a:tc>
                  <a:txBody>
                    <a:bodyPr/>
                    <a:lstStyle/>
                    <a:p>
                      <a:pPr algn="l" fontAlgn="t"/>
                      <a:r>
                        <a:rPr lang="en-US" sz="1100" u="none" strike="noStrike" dirty="0">
                          <a:effectLst/>
                          <a:latin typeface="Calibri" charset="0"/>
                          <a:ea typeface="Calibri" charset="0"/>
                          <a:cs typeface="Calibri" charset="0"/>
                        </a:rPr>
                        <a:t>Margaret Connor </a:t>
                      </a:r>
                      <a:endParaRPr lang="en-US" sz="1100" u="none" strike="noStrike" dirty="0" smtClean="0">
                        <a:effectLst/>
                        <a:latin typeface="Calibri" charset="0"/>
                        <a:ea typeface="Calibri" charset="0"/>
                        <a:cs typeface="Calibri" charset="0"/>
                      </a:endParaRPr>
                    </a:p>
                    <a:p>
                      <a:pPr algn="l" fontAlgn="t"/>
                      <a:r>
                        <a:rPr lang="en-US" sz="1100" u="none" strike="noStrike" dirty="0" smtClean="0">
                          <a:effectLst/>
                          <a:latin typeface="Calibri" charset="0"/>
                          <a:ea typeface="Calibri" charset="0"/>
                          <a:cs typeface="Calibri" charset="0"/>
                        </a:rPr>
                        <a:t>Chair </a:t>
                      </a:r>
                      <a:r>
                        <a:rPr lang="en-US" sz="1100" u="none" strike="noStrike" dirty="0">
                          <a:effectLst/>
                          <a:latin typeface="Calibri" charset="0"/>
                          <a:ea typeface="Calibri" charset="0"/>
                          <a:cs typeface="Calibri" charset="0"/>
                        </a:rPr>
                        <a:t>of Pension Board of </a:t>
                      </a:r>
                      <a:r>
                        <a:rPr lang="en-US" sz="1100" u="none" strike="noStrike" dirty="0" smtClean="0">
                          <a:effectLst/>
                          <a:latin typeface="Calibri" charset="0"/>
                          <a:ea typeface="Calibri" charset="0"/>
                          <a:cs typeface="Calibri" charset="0"/>
                        </a:rPr>
                        <a:t>Managers</a:t>
                      </a:r>
                      <a:endParaRPr lang="en-US" sz="1100" b="0" i="0" u="none" strike="noStrike" dirty="0">
                        <a:solidFill>
                          <a:srgbClr val="000000"/>
                        </a:solidFill>
                        <a:effectLst/>
                        <a:latin typeface="Calibri" charset="0"/>
                        <a:ea typeface="Calibri" charset="0"/>
                        <a:cs typeface="Calibri" charset="0"/>
                      </a:endParaRPr>
                    </a:p>
                  </a:txBody>
                  <a:tcPr marL="8537" marR="8537" marT="8537" marB="0"/>
                </a:tc>
                <a:tc>
                  <a:txBody>
                    <a:bodyPr/>
                    <a:lstStyle/>
                    <a:p>
                      <a:pPr algn="l" fontAlgn="t"/>
                      <a:r>
                        <a:rPr lang="en-US" sz="1100" u="none" strike="noStrike" dirty="0">
                          <a:effectLst/>
                          <a:latin typeface="Calibri" charset="0"/>
                          <a:ea typeface="Calibri" charset="0"/>
                          <a:cs typeface="Calibri" charset="0"/>
                        </a:rPr>
                        <a:t>Sr. Dir. of Human Resources and Retirement </a:t>
                      </a:r>
                      <a:r>
                        <a:rPr lang="en-US" sz="1100" u="none" strike="noStrike" dirty="0" smtClean="0">
                          <a:effectLst/>
                          <a:latin typeface="Calibri" charset="0"/>
                          <a:ea typeface="Calibri" charset="0"/>
                          <a:cs typeface="Calibri" charset="0"/>
                        </a:rPr>
                        <a:t>Programs</a:t>
                      </a:r>
                      <a:endParaRPr lang="en-US" sz="1100" b="0" i="0" u="none" strike="noStrike" dirty="0">
                        <a:solidFill>
                          <a:srgbClr val="000000"/>
                        </a:solidFill>
                        <a:effectLst/>
                        <a:latin typeface="Calibri" charset="0"/>
                        <a:ea typeface="Calibri" charset="0"/>
                        <a:cs typeface="Calibri" charset="0"/>
                      </a:endParaRPr>
                    </a:p>
                  </a:txBody>
                  <a:tcPr marL="8537" marR="8537" marT="8537" marB="0"/>
                </a:tc>
              </a:tr>
              <a:tr h="0">
                <a:tc>
                  <a:txBody>
                    <a:bodyPr/>
                    <a:lstStyle/>
                    <a:p>
                      <a:pPr algn="l" fontAlgn="t"/>
                      <a:r>
                        <a:rPr lang="en-US" sz="1100" u="none" strike="noStrike">
                          <a:effectLst/>
                          <a:latin typeface="Calibri" charset="0"/>
                          <a:ea typeface="Calibri" charset="0"/>
                          <a:cs typeface="Calibri" charset="0"/>
                        </a:rPr>
                        <a:t>MTA Labor Relations</a:t>
                      </a:r>
                      <a:endParaRPr lang="en-US" sz="1100" b="0" i="0" u="none" strike="noStrike">
                        <a:solidFill>
                          <a:srgbClr val="000000"/>
                        </a:solidFill>
                        <a:effectLst/>
                        <a:latin typeface="Calibri" charset="0"/>
                        <a:ea typeface="Calibri" charset="0"/>
                        <a:cs typeface="Calibri" charset="0"/>
                      </a:endParaRPr>
                    </a:p>
                  </a:txBody>
                  <a:tcPr marL="8537" marR="8537" marT="8537" marB="0"/>
                </a:tc>
                <a:tc>
                  <a:txBody>
                    <a:bodyPr/>
                    <a:lstStyle/>
                    <a:p>
                      <a:pPr algn="l" fontAlgn="b"/>
                      <a:r>
                        <a:rPr lang="en-US" sz="1100" u="none" strike="noStrike" dirty="0">
                          <a:effectLst/>
                          <a:latin typeface="Calibri" charset="0"/>
                          <a:ea typeface="Calibri" charset="0"/>
                          <a:cs typeface="Calibri" charset="0"/>
                        </a:rPr>
                        <a:t>Abigail Sole</a:t>
                      </a:r>
                      <a:endParaRPr lang="en-US" sz="1100" b="0" i="0" u="none" strike="noStrike" dirty="0">
                        <a:solidFill>
                          <a:srgbClr val="000000"/>
                        </a:solidFill>
                        <a:effectLst/>
                        <a:latin typeface="Calibri" charset="0"/>
                        <a:ea typeface="Calibri" charset="0"/>
                        <a:cs typeface="Calibri" charset="0"/>
                      </a:endParaRPr>
                    </a:p>
                  </a:txBody>
                  <a:tcPr marL="8537" marR="8537" marT="8537" marB="0" anchor="b"/>
                </a:tc>
                <a:tc>
                  <a:txBody>
                    <a:bodyPr/>
                    <a:lstStyle/>
                    <a:p>
                      <a:pPr algn="l" fontAlgn="b"/>
                      <a:r>
                        <a:rPr lang="en-US" sz="1100" u="none" strike="noStrike" dirty="0">
                          <a:effectLst/>
                          <a:latin typeface="Calibri" charset="0"/>
                          <a:ea typeface="Calibri" charset="0"/>
                          <a:cs typeface="Calibri" charset="0"/>
                        </a:rPr>
                        <a:t>Labor Counsel</a:t>
                      </a:r>
                      <a:endParaRPr lang="en-US" sz="1100" b="0" i="0" u="none" strike="noStrike" dirty="0">
                        <a:solidFill>
                          <a:srgbClr val="000000"/>
                        </a:solidFill>
                        <a:effectLst/>
                        <a:latin typeface="Calibri" charset="0"/>
                        <a:ea typeface="Calibri" charset="0"/>
                        <a:cs typeface="Calibri" charset="0"/>
                      </a:endParaRPr>
                    </a:p>
                  </a:txBody>
                  <a:tcPr marL="8537" marR="8537" marT="8537" marB="0" anchor="b"/>
                </a:tc>
              </a:tr>
              <a:tr h="0">
                <a:tc>
                  <a:txBody>
                    <a:bodyPr/>
                    <a:lstStyle/>
                    <a:p>
                      <a:pPr algn="l" fontAlgn="b"/>
                      <a:r>
                        <a:rPr lang="en-US" sz="1100" u="none" strike="noStrike">
                          <a:effectLst/>
                          <a:latin typeface="Calibri" charset="0"/>
                          <a:ea typeface="Calibri" charset="0"/>
                          <a:cs typeface="Calibri" charset="0"/>
                        </a:rPr>
                        <a:t>MTA Chief Financial Officer</a:t>
                      </a:r>
                      <a:endParaRPr lang="en-US" sz="1100" b="0" i="0" u="none" strike="noStrike">
                        <a:solidFill>
                          <a:srgbClr val="000000"/>
                        </a:solidFill>
                        <a:effectLst/>
                        <a:latin typeface="Calibri" charset="0"/>
                        <a:ea typeface="Calibri" charset="0"/>
                        <a:cs typeface="Calibri" charset="0"/>
                      </a:endParaRPr>
                    </a:p>
                  </a:txBody>
                  <a:tcPr marL="8537" marR="8537" marT="8537" marB="0" anchor="b"/>
                </a:tc>
                <a:tc>
                  <a:txBody>
                    <a:bodyPr/>
                    <a:lstStyle/>
                    <a:p>
                      <a:pPr algn="l" fontAlgn="b"/>
                      <a:r>
                        <a:rPr lang="en-US" sz="1100" u="none" strike="noStrike" dirty="0">
                          <a:effectLst/>
                          <a:latin typeface="Calibri" charset="0"/>
                          <a:ea typeface="Calibri" charset="0"/>
                          <a:cs typeface="Calibri" charset="0"/>
                        </a:rPr>
                        <a:t>Douglas Johnson</a:t>
                      </a:r>
                      <a:endParaRPr lang="en-US" sz="1100" b="0" i="0" u="none" strike="noStrike" dirty="0">
                        <a:solidFill>
                          <a:srgbClr val="000000"/>
                        </a:solidFill>
                        <a:effectLst/>
                        <a:latin typeface="Calibri" charset="0"/>
                        <a:ea typeface="Calibri" charset="0"/>
                        <a:cs typeface="Calibri" charset="0"/>
                      </a:endParaRPr>
                    </a:p>
                  </a:txBody>
                  <a:tcPr marL="8537" marR="8537" marT="8537" marB="0" anchor="b"/>
                </a:tc>
                <a:tc>
                  <a:txBody>
                    <a:bodyPr/>
                    <a:lstStyle/>
                    <a:p>
                      <a:pPr algn="l" fontAlgn="b"/>
                      <a:r>
                        <a:rPr lang="en-US" sz="1100" u="none" strike="noStrike" dirty="0" smtClean="0">
                          <a:effectLst/>
                          <a:latin typeface="Calibri" charset="0"/>
                          <a:ea typeface="Calibri" charset="0"/>
                          <a:cs typeface="Calibri" charset="0"/>
                        </a:rPr>
                        <a:t>Director of</a:t>
                      </a:r>
                      <a:r>
                        <a:rPr lang="en-US" sz="1100" u="none" strike="noStrike" baseline="0" dirty="0" smtClean="0">
                          <a:effectLst/>
                          <a:latin typeface="Calibri" charset="0"/>
                          <a:ea typeface="Calibri" charset="0"/>
                          <a:cs typeface="Calibri" charset="0"/>
                        </a:rPr>
                        <a:t> Management &amp; Budget</a:t>
                      </a:r>
                      <a:endParaRPr lang="en-US" sz="1100" b="0" i="0" u="none" strike="noStrike" dirty="0">
                        <a:solidFill>
                          <a:srgbClr val="000000"/>
                        </a:solidFill>
                        <a:effectLst/>
                        <a:latin typeface="Calibri" charset="0"/>
                        <a:ea typeface="Calibri" charset="0"/>
                        <a:cs typeface="Calibri" charset="0"/>
                      </a:endParaRPr>
                    </a:p>
                  </a:txBody>
                  <a:tcPr marL="8537" marR="8537" marT="8537" marB="0" anchor="b"/>
                </a:tc>
              </a:tr>
              <a:tr h="0">
                <a:tc>
                  <a:txBody>
                    <a:bodyPr/>
                    <a:lstStyle/>
                    <a:p>
                      <a:pPr algn="l" fontAlgn="b"/>
                      <a:r>
                        <a:rPr lang="en-US" sz="1100" u="none" strike="noStrike">
                          <a:effectLst/>
                          <a:latin typeface="Calibri" charset="0"/>
                          <a:ea typeface="Calibri" charset="0"/>
                          <a:cs typeface="Calibri" charset="0"/>
                        </a:rPr>
                        <a:t>Metro North</a:t>
                      </a:r>
                      <a:endParaRPr lang="en-US" sz="1100" b="0" i="0" u="none" strike="noStrike">
                        <a:solidFill>
                          <a:srgbClr val="000000"/>
                        </a:solidFill>
                        <a:effectLst/>
                        <a:latin typeface="Calibri" charset="0"/>
                        <a:ea typeface="Calibri" charset="0"/>
                        <a:cs typeface="Calibri" charset="0"/>
                      </a:endParaRPr>
                    </a:p>
                  </a:txBody>
                  <a:tcPr marL="8537" marR="8537" marT="8537" marB="0" anchor="b"/>
                </a:tc>
                <a:tc>
                  <a:txBody>
                    <a:bodyPr/>
                    <a:lstStyle/>
                    <a:p>
                      <a:pPr algn="l" fontAlgn="b"/>
                      <a:r>
                        <a:rPr lang="en-US" sz="1100" u="none" strike="noStrike">
                          <a:effectLst/>
                          <a:latin typeface="Calibri" charset="0"/>
                          <a:ea typeface="Calibri" charset="0"/>
                          <a:cs typeface="Calibri" charset="0"/>
                        </a:rPr>
                        <a:t>Kim Porcelain</a:t>
                      </a:r>
                      <a:endParaRPr lang="en-US" sz="1100" b="0" i="0" u="none" strike="noStrike">
                        <a:solidFill>
                          <a:srgbClr val="000000"/>
                        </a:solidFill>
                        <a:effectLst/>
                        <a:latin typeface="Calibri" charset="0"/>
                        <a:ea typeface="Calibri" charset="0"/>
                        <a:cs typeface="Calibri" charset="0"/>
                      </a:endParaRPr>
                    </a:p>
                  </a:txBody>
                  <a:tcPr marL="8537" marR="8537" marT="8537" marB="0" anchor="b"/>
                </a:tc>
                <a:tc>
                  <a:txBody>
                    <a:bodyPr/>
                    <a:lstStyle/>
                    <a:p>
                      <a:pPr algn="l" fontAlgn="b"/>
                      <a:r>
                        <a:rPr lang="en-US" sz="1100" u="none" strike="noStrike">
                          <a:effectLst/>
                          <a:latin typeface="Calibri" charset="0"/>
                          <a:ea typeface="Calibri" charset="0"/>
                          <a:cs typeface="Calibri" charset="0"/>
                        </a:rPr>
                        <a:t>VP, Finance Adm &amp; Info Tech</a:t>
                      </a:r>
                      <a:endParaRPr lang="en-US" sz="1100" b="0" i="0" u="none" strike="noStrike">
                        <a:solidFill>
                          <a:srgbClr val="000000"/>
                        </a:solidFill>
                        <a:effectLst/>
                        <a:latin typeface="Calibri" charset="0"/>
                        <a:ea typeface="Calibri" charset="0"/>
                        <a:cs typeface="Calibri" charset="0"/>
                      </a:endParaRPr>
                    </a:p>
                  </a:txBody>
                  <a:tcPr marL="8537" marR="8537" marT="8537" marB="0" anchor="b"/>
                </a:tc>
              </a:tr>
              <a:tr h="0">
                <a:tc>
                  <a:txBody>
                    <a:bodyPr/>
                    <a:lstStyle/>
                    <a:p>
                      <a:pPr algn="l" fontAlgn="b"/>
                      <a:r>
                        <a:rPr lang="en-US" sz="1100" u="none" strike="noStrike">
                          <a:effectLst/>
                          <a:latin typeface="Calibri" charset="0"/>
                          <a:ea typeface="Calibri" charset="0"/>
                          <a:cs typeface="Calibri" charset="0"/>
                        </a:rPr>
                        <a:t>Long Island Railroad</a:t>
                      </a:r>
                      <a:endParaRPr lang="en-US" sz="1100" b="0" i="0" u="none" strike="noStrike">
                        <a:solidFill>
                          <a:srgbClr val="000000"/>
                        </a:solidFill>
                        <a:effectLst/>
                        <a:latin typeface="Calibri" charset="0"/>
                        <a:ea typeface="Calibri" charset="0"/>
                        <a:cs typeface="Calibri" charset="0"/>
                      </a:endParaRPr>
                    </a:p>
                  </a:txBody>
                  <a:tcPr marL="8537" marR="8537" marT="8537" marB="0" anchor="b"/>
                </a:tc>
                <a:tc>
                  <a:txBody>
                    <a:bodyPr/>
                    <a:lstStyle/>
                    <a:p>
                      <a:pPr algn="l" fontAlgn="b"/>
                      <a:r>
                        <a:rPr lang="en-US" sz="1100" u="none" strike="noStrike" dirty="0">
                          <a:effectLst/>
                          <a:latin typeface="Calibri" charset="0"/>
                          <a:ea typeface="Calibri" charset="0"/>
                          <a:cs typeface="Calibri" charset="0"/>
                        </a:rPr>
                        <a:t>Michael Reilly</a:t>
                      </a:r>
                      <a:endParaRPr lang="en-US" sz="1100" b="0" i="0" u="none" strike="noStrike" dirty="0">
                        <a:solidFill>
                          <a:srgbClr val="000000"/>
                        </a:solidFill>
                        <a:effectLst/>
                        <a:latin typeface="Calibri" charset="0"/>
                        <a:ea typeface="Calibri" charset="0"/>
                        <a:cs typeface="Calibri" charset="0"/>
                      </a:endParaRPr>
                    </a:p>
                  </a:txBody>
                  <a:tcPr marL="8537" marR="8537" marT="8537" marB="0" anchor="b"/>
                </a:tc>
                <a:tc>
                  <a:txBody>
                    <a:bodyPr/>
                    <a:lstStyle/>
                    <a:p>
                      <a:pPr algn="l" fontAlgn="b"/>
                      <a:r>
                        <a:rPr lang="en-US" sz="1100" u="none" strike="noStrike" dirty="0">
                          <a:effectLst/>
                          <a:latin typeface="Calibri" charset="0"/>
                          <a:ea typeface="Calibri" charset="0"/>
                          <a:cs typeface="Calibri" charset="0"/>
                        </a:rPr>
                        <a:t>Controller, LIRR</a:t>
                      </a:r>
                      <a:endParaRPr lang="en-US" sz="1100" b="0" i="0" u="none" strike="noStrike" dirty="0">
                        <a:solidFill>
                          <a:srgbClr val="000000"/>
                        </a:solidFill>
                        <a:effectLst/>
                        <a:latin typeface="Calibri" charset="0"/>
                        <a:ea typeface="Calibri" charset="0"/>
                        <a:cs typeface="Calibri" charset="0"/>
                      </a:endParaRPr>
                    </a:p>
                  </a:txBody>
                  <a:tcPr marL="8537" marR="8537" marT="8537" marB="0" anchor="b"/>
                </a:tc>
              </a:tr>
              <a:tr h="0">
                <a:tc>
                  <a:txBody>
                    <a:bodyPr/>
                    <a:lstStyle/>
                    <a:p>
                      <a:pPr algn="l" fontAlgn="b"/>
                      <a:r>
                        <a:rPr lang="en-US" sz="1100" u="none" strike="noStrike">
                          <a:effectLst/>
                          <a:latin typeface="Calibri" charset="0"/>
                          <a:ea typeface="Calibri" charset="0"/>
                          <a:cs typeface="Calibri" charset="0"/>
                        </a:rPr>
                        <a:t>SIRTOA</a:t>
                      </a:r>
                      <a:endParaRPr lang="en-US" sz="1100" b="0" i="0" u="none" strike="noStrike">
                        <a:solidFill>
                          <a:srgbClr val="000000"/>
                        </a:solidFill>
                        <a:effectLst/>
                        <a:latin typeface="Calibri" charset="0"/>
                        <a:ea typeface="Calibri" charset="0"/>
                        <a:cs typeface="Calibri" charset="0"/>
                      </a:endParaRPr>
                    </a:p>
                  </a:txBody>
                  <a:tcPr marL="8537" marR="8537" marT="8537" marB="0" anchor="b"/>
                </a:tc>
                <a:tc>
                  <a:txBody>
                    <a:bodyPr/>
                    <a:lstStyle/>
                    <a:p>
                      <a:pPr algn="l" fontAlgn="b"/>
                      <a:r>
                        <a:rPr lang="en-US" sz="1100" u="none" strike="noStrike">
                          <a:effectLst/>
                          <a:latin typeface="Calibri" charset="0"/>
                          <a:ea typeface="Calibri" charset="0"/>
                          <a:cs typeface="Calibri" charset="0"/>
                        </a:rPr>
                        <a:t>Kevin McKenna</a:t>
                      </a:r>
                      <a:endParaRPr lang="en-US" sz="1100" b="0" i="0" u="none" strike="noStrike">
                        <a:solidFill>
                          <a:srgbClr val="000000"/>
                        </a:solidFill>
                        <a:effectLst/>
                        <a:latin typeface="Calibri" charset="0"/>
                        <a:ea typeface="Calibri" charset="0"/>
                        <a:cs typeface="Calibri" charset="0"/>
                      </a:endParaRPr>
                    </a:p>
                  </a:txBody>
                  <a:tcPr marL="8537" marR="8537" marT="8537" marB="0" anchor="b"/>
                </a:tc>
                <a:tc>
                  <a:txBody>
                    <a:bodyPr/>
                    <a:lstStyle/>
                    <a:p>
                      <a:pPr algn="l" fontAlgn="b"/>
                      <a:r>
                        <a:rPr lang="en-US" sz="1100" u="none" strike="noStrike">
                          <a:effectLst/>
                          <a:latin typeface="Calibri" charset="0"/>
                          <a:ea typeface="Calibri" charset="0"/>
                          <a:cs typeface="Calibri" charset="0"/>
                        </a:rPr>
                        <a:t>MTA Retiree</a:t>
                      </a:r>
                      <a:endParaRPr lang="en-US" sz="1100" b="0" i="0" u="none" strike="noStrike">
                        <a:solidFill>
                          <a:srgbClr val="000000"/>
                        </a:solidFill>
                        <a:effectLst/>
                        <a:latin typeface="Calibri" charset="0"/>
                        <a:ea typeface="Calibri" charset="0"/>
                        <a:cs typeface="Calibri" charset="0"/>
                      </a:endParaRPr>
                    </a:p>
                  </a:txBody>
                  <a:tcPr marL="8537" marR="8537" marT="8537" marB="0" anchor="b"/>
                </a:tc>
              </a:tr>
              <a:tr h="0">
                <a:tc>
                  <a:txBody>
                    <a:bodyPr/>
                    <a:lstStyle/>
                    <a:p>
                      <a:pPr algn="l" fontAlgn="b"/>
                      <a:r>
                        <a:rPr lang="en-US" sz="1100" u="none" strike="noStrike">
                          <a:effectLst/>
                          <a:latin typeface="Calibri" charset="0"/>
                          <a:ea typeface="Calibri" charset="0"/>
                          <a:cs typeface="Calibri" charset="0"/>
                        </a:rPr>
                        <a:t>MTA Bus</a:t>
                      </a:r>
                      <a:endParaRPr lang="en-US" sz="1100" b="0" i="0" u="none" strike="noStrike">
                        <a:solidFill>
                          <a:srgbClr val="000000"/>
                        </a:solidFill>
                        <a:effectLst/>
                        <a:latin typeface="Calibri" charset="0"/>
                        <a:ea typeface="Calibri" charset="0"/>
                        <a:cs typeface="Calibri" charset="0"/>
                      </a:endParaRPr>
                    </a:p>
                  </a:txBody>
                  <a:tcPr marL="8537" marR="8537" marT="8537" marB="0" anchor="b"/>
                </a:tc>
                <a:tc>
                  <a:txBody>
                    <a:bodyPr/>
                    <a:lstStyle/>
                    <a:p>
                      <a:pPr algn="l" fontAlgn="b"/>
                      <a:r>
                        <a:rPr lang="en-US" sz="1100" u="none" strike="noStrike" dirty="0">
                          <a:effectLst/>
                          <a:latin typeface="Calibri" charset="0"/>
                          <a:ea typeface="Calibri" charset="0"/>
                          <a:cs typeface="Calibri" charset="0"/>
                        </a:rPr>
                        <a:t>Roy Grey-Stewart</a:t>
                      </a:r>
                      <a:endParaRPr lang="en-US" sz="1100" b="0" i="0" u="none" strike="noStrike" dirty="0">
                        <a:solidFill>
                          <a:srgbClr val="000000"/>
                        </a:solidFill>
                        <a:effectLst/>
                        <a:latin typeface="Calibri" charset="0"/>
                        <a:ea typeface="Calibri" charset="0"/>
                        <a:cs typeface="Calibri" charset="0"/>
                      </a:endParaRPr>
                    </a:p>
                  </a:txBody>
                  <a:tcPr marL="8537" marR="8537" marT="8537" marB="0" anchor="b"/>
                </a:tc>
                <a:tc>
                  <a:txBody>
                    <a:bodyPr/>
                    <a:lstStyle/>
                    <a:p>
                      <a:pPr algn="l" fontAlgn="b"/>
                      <a:r>
                        <a:rPr lang="en-US" sz="1100" u="none" strike="noStrike">
                          <a:effectLst/>
                          <a:latin typeface="Calibri" charset="0"/>
                          <a:ea typeface="Calibri" charset="0"/>
                          <a:cs typeface="Calibri" charset="0"/>
                        </a:rPr>
                        <a:t>Director of Finance, MTA Bus</a:t>
                      </a:r>
                      <a:endParaRPr lang="en-US" sz="1100" b="0" i="0" u="none" strike="noStrike">
                        <a:solidFill>
                          <a:srgbClr val="000000"/>
                        </a:solidFill>
                        <a:effectLst/>
                        <a:latin typeface="Calibri" charset="0"/>
                        <a:ea typeface="Calibri" charset="0"/>
                        <a:cs typeface="Calibri" charset="0"/>
                      </a:endParaRPr>
                    </a:p>
                  </a:txBody>
                  <a:tcPr marL="8537" marR="8537" marT="8537" marB="0" anchor="b"/>
                </a:tc>
              </a:tr>
              <a:tr h="0">
                <a:tc>
                  <a:txBody>
                    <a:bodyPr/>
                    <a:lstStyle/>
                    <a:p>
                      <a:pPr algn="l" fontAlgn="b"/>
                      <a:r>
                        <a:rPr lang="en-US" sz="1100" u="none" strike="noStrike">
                          <a:effectLst/>
                          <a:latin typeface="Calibri" charset="0"/>
                          <a:ea typeface="Calibri" charset="0"/>
                          <a:cs typeface="Calibri" charset="0"/>
                        </a:rPr>
                        <a:t>Long Island Bus</a:t>
                      </a:r>
                      <a:endParaRPr lang="en-US" sz="1100" b="0" i="0" u="none" strike="noStrike">
                        <a:solidFill>
                          <a:srgbClr val="000000"/>
                        </a:solidFill>
                        <a:effectLst/>
                        <a:latin typeface="Calibri" charset="0"/>
                        <a:ea typeface="Calibri" charset="0"/>
                        <a:cs typeface="Calibri" charset="0"/>
                      </a:endParaRPr>
                    </a:p>
                  </a:txBody>
                  <a:tcPr marL="8537" marR="8537" marT="8537" marB="0" anchor="b"/>
                </a:tc>
                <a:tc>
                  <a:txBody>
                    <a:bodyPr/>
                    <a:lstStyle/>
                    <a:p>
                      <a:pPr algn="l" fontAlgn="b"/>
                      <a:r>
                        <a:rPr lang="en-US" sz="1100" u="none" strike="noStrike" dirty="0">
                          <a:effectLst/>
                          <a:latin typeface="Calibri" charset="0"/>
                          <a:ea typeface="Calibri" charset="0"/>
                          <a:cs typeface="Calibri" charset="0"/>
                        </a:rPr>
                        <a:t>Patrick McCoy</a:t>
                      </a:r>
                      <a:endParaRPr lang="en-US" sz="1100" b="0" i="0" u="none" strike="noStrike" dirty="0">
                        <a:solidFill>
                          <a:srgbClr val="000000"/>
                        </a:solidFill>
                        <a:effectLst/>
                        <a:latin typeface="Calibri" charset="0"/>
                        <a:ea typeface="Calibri" charset="0"/>
                        <a:cs typeface="Calibri" charset="0"/>
                      </a:endParaRPr>
                    </a:p>
                  </a:txBody>
                  <a:tcPr marL="8537" marR="8537" marT="8537" marB="0" anchor="b"/>
                </a:tc>
                <a:tc>
                  <a:txBody>
                    <a:bodyPr/>
                    <a:lstStyle/>
                    <a:p>
                      <a:pPr algn="l" fontAlgn="b"/>
                      <a:r>
                        <a:rPr lang="en-US" sz="1100" u="none" strike="noStrike">
                          <a:effectLst/>
                          <a:latin typeface="Calibri" charset="0"/>
                          <a:ea typeface="Calibri" charset="0"/>
                          <a:cs typeface="Calibri" charset="0"/>
                        </a:rPr>
                        <a:t>Director, MTA Finance</a:t>
                      </a:r>
                      <a:endParaRPr lang="en-US" sz="1100" b="0" i="0" u="none" strike="noStrike">
                        <a:solidFill>
                          <a:srgbClr val="000000"/>
                        </a:solidFill>
                        <a:effectLst/>
                        <a:latin typeface="Calibri" charset="0"/>
                        <a:ea typeface="Calibri" charset="0"/>
                        <a:cs typeface="Calibri" charset="0"/>
                      </a:endParaRPr>
                    </a:p>
                  </a:txBody>
                  <a:tcPr marL="8537" marR="8537" marT="8537" marB="0" anchor="b"/>
                </a:tc>
              </a:tr>
              <a:tr h="0">
                <a:tc>
                  <a:txBody>
                    <a:bodyPr/>
                    <a:lstStyle/>
                    <a:p>
                      <a:pPr algn="l" fontAlgn="b"/>
                      <a:r>
                        <a:rPr lang="en-US" sz="1100" u="none" strike="noStrike" dirty="0">
                          <a:effectLst/>
                          <a:latin typeface="Calibri" charset="0"/>
                          <a:ea typeface="Calibri" charset="0"/>
                          <a:cs typeface="Calibri" charset="0"/>
                        </a:rPr>
                        <a:t>TWU Representative</a:t>
                      </a:r>
                      <a:endParaRPr lang="en-US" sz="1100" b="0" i="0" u="none" strike="noStrike" dirty="0">
                        <a:solidFill>
                          <a:srgbClr val="000000"/>
                        </a:solidFill>
                        <a:effectLst/>
                        <a:latin typeface="Calibri" charset="0"/>
                        <a:ea typeface="Calibri" charset="0"/>
                        <a:cs typeface="Calibri" charset="0"/>
                      </a:endParaRPr>
                    </a:p>
                  </a:txBody>
                  <a:tcPr marL="8537" marR="8537" marT="8537" marB="0" anchor="b"/>
                </a:tc>
                <a:tc>
                  <a:txBody>
                    <a:bodyPr/>
                    <a:lstStyle/>
                    <a:p>
                      <a:pPr algn="l" fontAlgn="b"/>
                      <a:r>
                        <a:rPr lang="en-US" sz="1100" u="none" strike="noStrike" dirty="0">
                          <a:effectLst/>
                          <a:latin typeface="Calibri" charset="0"/>
                          <a:ea typeface="Calibri" charset="0"/>
                          <a:cs typeface="Calibri" charset="0"/>
                        </a:rPr>
                        <a:t>John Day</a:t>
                      </a:r>
                      <a:endParaRPr lang="en-US" sz="1100" b="0" i="0" u="none" strike="noStrike" dirty="0">
                        <a:solidFill>
                          <a:srgbClr val="000000"/>
                        </a:solidFill>
                        <a:effectLst/>
                        <a:latin typeface="Calibri" charset="0"/>
                        <a:ea typeface="Calibri" charset="0"/>
                        <a:cs typeface="Calibri" charset="0"/>
                      </a:endParaRPr>
                    </a:p>
                  </a:txBody>
                  <a:tcPr marL="8537" marR="8537" marT="8537" marB="0" anchor="b"/>
                </a:tc>
                <a:tc>
                  <a:txBody>
                    <a:bodyPr/>
                    <a:lstStyle/>
                    <a:p>
                      <a:pPr algn="l" fontAlgn="b"/>
                      <a:endParaRPr lang="en-US" sz="1100" b="0" i="0" u="none" strike="noStrike" dirty="0">
                        <a:solidFill>
                          <a:srgbClr val="000000"/>
                        </a:solidFill>
                        <a:effectLst/>
                        <a:latin typeface="Calibri" charset="0"/>
                        <a:ea typeface="Calibri" charset="0"/>
                        <a:cs typeface="Calibri" charset="0"/>
                      </a:endParaRPr>
                    </a:p>
                  </a:txBody>
                  <a:tcPr marL="8537" marR="8537" marT="8537" marB="0" anchor="b"/>
                </a:tc>
              </a:tr>
            </a:tbl>
          </a:graphicData>
        </a:graphic>
      </p:graphicFrame>
      <p:sp>
        <p:nvSpPr>
          <p:cNvPr id="7" name="Title 2"/>
          <p:cNvSpPr txBox="1">
            <a:spLocks/>
          </p:cNvSpPr>
          <p:nvPr/>
        </p:nvSpPr>
        <p:spPr>
          <a:xfrm>
            <a:off x="85725" y="253809"/>
            <a:ext cx="8229600" cy="461665"/>
          </a:xfrm>
          <a:prstGeom prst="rect">
            <a:avLst/>
          </a:prstGeom>
          <a:noFill/>
        </p:spPr>
        <p:txBody>
          <a:bodyPr wrap="square" rtlCol="0">
            <a:spAutoFit/>
          </a:bodyPr>
          <a:lstStyle>
            <a:lvl1pPr algn="ctr" defTabSz="457200" rtl="0" eaLnBrk="1" latinLnBrk="0" hangingPunct="1">
              <a:spcBef>
                <a:spcPct val="0"/>
              </a:spcBef>
              <a:buNone/>
              <a:defRPr sz="3600" b="1" i="0" kern="1200">
                <a:solidFill>
                  <a:schemeClr val="tx1"/>
                </a:solidFill>
                <a:latin typeface="Arial"/>
                <a:ea typeface="+mj-ea"/>
                <a:cs typeface="Arial"/>
              </a:defRPr>
            </a:lvl1pPr>
          </a:lstStyle>
          <a:p>
            <a:pPr algn="l"/>
            <a:r>
              <a:rPr lang="en-US" sz="2400" dirty="0" smtClean="0">
                <a:solidFill>
                  <a:srgbClr val="222F8F"/>
                </a:solidFill>
                <a:latin typeface="+mn-lt"/>
                <a:ea typeface="+mn-ea"/>
                <a:cs typeface="+mn-cs"/>
              </a:rPr>
              <a:t>MTA </a:t>
            </a:r>
            <a:r>
              <a:rPr lang="en-US" sz="2400" smtClean="0">
                <a:solidFill>
                  <a:srgbClr val="222F8F"/>
                </a:solidFill>
                <a:latin typeface="+mn-lt"/>
                <a:ea typeface="+mn-ea"/>
                <a:cs typeface="+mn-cs"/>
              </a:rPr>
              <a:t>Sponsored Retirement Plans</a:t>
            </a:r>
            <a:endParaRPr lang="en-US" sz="2400" dirty="0">
              <a:solidFill>
                <a:srgbClr val="222F8F"/>
              </a:solidFill>
              <a:latin typeface="+mn-lt"/>
              <a:ea typeface="+mn-ea"/>
              <a:cs typeface="+mn-cs"/>
            </a:endParaRPr>
          </a:p>
        </p:txBody>
      </p:sp>
    </p:spTree>
    <p:extLst>
      <p:ext uri="{BB962C8B-B14F-4D97-AF65-F5344CB8AC3E}">
        <p14:creationId xmlns:p14="http://schemas.microsoft.com/office/powerpoint/2010/main" val="120134113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val="946987903"/>
              </p:ext>
            </p:extLst>
          </p:nvPr>
        </p:nvGraphicFramePr>
        <p:xfrm>
          <a:off x="2425700" y="3088055"/>
          <a:ext cx="5194300" cy="799734"/>
        </p:xfrm>
        <a:graphic>
          <a:graphicData uri="http://schemas.openxmlformats.org/drawingml/2006/table">
            <a:tbl>
              <a:tblPr>
                <a:tableStyleId>{2D5ABB26-0587-4C30-8999-92F81FD0307C}</a:tableStyleId>
              </a:tblPr>
              <a:tblGrid>
                <a:gridCol w="2260600"/>
                <a:gridCol w="2933700"/>
              </a:tblGrid>
              <a:tr h="199659">
                <a:tc>
                  <a:txBody>
                    <a:bodyPr/>
                    <a:lstStyle/>
                    <a:p>
                      <a:pPr algn="l" fontAlgn="b"/>
                      <a:r>
                        <a:rPr lang="en-US" sz="1100" u="none" strike="noStrike" dirty="0">
                          <a:effectLst/>
                        </a:rPr>
                        <a:t>MTA Chief Investment Officer</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dirty="0">
                          <a:effectLst/>
                        </a:rPr>
                        <a:t>Sean Crawford</a:t>
                      </a:r>
                      <a:endParaRPr lang="en-US" sz="1100" b="0" i="0" u="none" strike="noStrike" dirty="0">
                        <a:solidFill>
                          <a:srgbClr val="000000"/>
                        </a:solidFill>
                        <a:effectLst/>
                        <a:latin typeface="Calibri" panose="020F0502020204030204" pitchFamily="34" charset="0"/>
                      </a:endParaRPr>
                    </a:p>
                  </a:txBody>
                  <a:tcPr marL="9525" marR="9525" marT="9525" marB="0" anchor="b"/>
                </a:tc>
              </a:tr>
              <a:tr h="200025">
                <a:tc>
                  <a:txBody>
                    <a:bodyPr/>
                    <a:lstStyle/>
                    <a:p>
                      <a:pPr algn="l" fontAlgn="b"/>
                      <a:r>
                        <a:rPr lang="en-US" sz="1100" u="none" strike="noStrike" dirty="0">
                          <a:effectLst/>
                        </a:rPr>
                        <a:t>Investment Advisor</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dirty="0">
                          <a:effectLst/>
                        </a:rPr>
                        <a:t>NEPC, LLC</a:t>
                      </a:r>
                      <a:endParaRPr lang="en-US" sz="1100" b="0" i="0" u="none" strike="noStrike" dirty="0">
                        <a:solidFill>
                          <a:srgbClr val="000000"/>
                        </a:solidFill>
                        <a:effectLst/>
                        <a:latin typeface="Calibri" panose="020F0502020204030204" pitchFamily="34" charset="0"/>
                      </a:endParaRPr>
                    </a:p>
                  </a:txBody>
                  <a:tcPr marL="9525" marR="9525" marT="9525" marB="0" anchor="b"/>
                </a:tc>
              </a:tr>
              <a:tr h="200025">
                <a:tc>
                  <a:txBody>
                    <a:bodyPr/>
                    <a:lstStyle/>
                    <a:p>
                      <a:pPr algn="l" fontAlgn="b"/>
                      <a:r>
                        <a:rPr lang="en-US" sz="1100" u="none" strike="noStrike" dirty="0">
                          <a:effectLst/>
                        </a:rPr>
                        <a:t>Actuary</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Milliman, USA</a:t>
                      </a:r>
                      <a:endParaRPr lang="en-US" sz="1100" b="0" i="0" u="none" strike="noStrike">
                        <a:solidFill>
                          <a:srgbClr val="000000"/>
                        </a:solidFill>
                        <a:effectLst/>
                        <a:latin typeface="Calibri" panose="020F0502020204030204" pitchFamily="34" charset="0"/>
                      </a:endParaRPr>
                    </a:p>
                  </a:txBody>
                  <a:tcPr marL="9525" marR="9525" marT="9525" marB="0" anchor="b"/>
                </a:tc>
              </a:tr>
              <a:tr h="200025">
                <a:tc>
                  <a:txBody>
                    <a:bodyPr/>
                    <a:lstStyle/>
                    <a:p>
                      <a:pPr algn="l" fontAlgn="b"/>
                      <a:r>
                        <a:rPr lang="en-US" sz="1100" u="none" strike="noStrike">
                          <a:effectLst/>
                        </a:rPr>
                        <a:t>Trustee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dirty="0">
                          <a:effectLst/>
                        </a:rPr>
                        <a:t>J P Morgan Chase</a:t>
                      </a:r>
                      <a:endParaRPr lang="en-US" sz="1100" b="0" i="0" u="none" strike="noStrike" dirty="0">
                        <a:solidFill>
                          <a:srgbClr val="000000"/>
                        </a:solidFill>
                        <a:effectLst/>
                        <a:latin typeface="Calibri" panose="020F0502020204030204" pitchFamily="34" charset="0"/>
                      </a:endParaRPr>
                    </a:p>
                  </a:txBody>
                  <a:tcPr marL="9525" marR="9525" marT="9525" marB="0" anchor="b"/>
                </a:tc>
              </a:tr>
            </a:tbl>
          </a:graphicData>
        </a:graphic>
      </p:graphicFrame>
      <p:sp>
        <p:nvSpPr>
          <p:cNvPr id="2" name="Slide Number Placeholder 1"/>
          <p:cNvSpPr>
            <a:spLocks noGrp="1"/>
          </p:cNvSpPr>
          <p:nvPr>
            <p:ph type="sldNum" sz="quarter" idx="12"/>
          </p:nvPr>
        </p:nvSpPr>
        <p:spPr/>
        <p:txBody>
          <a:bodyPr/>
          <a:lstStyle/>
          <a:p>
            <a:fld id="{CEDF6D6C-5AA7-4844-B80C-6FB67B21D5FB}" type="slidenum">
              <a:rPr lang="en-US" smtClean="0"/>
              <a:t>14</a:t>
            </a:fld>
            <a:endParaRPr lang="en-US"/>
          </a:p>
        </p:txBody>
      </p:sp>
      <p:graphicFrame>
        <p:nvGraphicFramePr>
          <p:cNvPr id="8" name="Table 7"/>
          <p:cNvGraphicFramePr>
            <a:graphicFrameLocks noGrp="1"/>
          </p:cNvGraphicFramePr>
          <p:nvPr>
            <p:extLst>
              <p:ext uri="{D42A27DB-BD31-4B8C-83A1-F6EECF244321}">
                <p14:modId xmlns:p14="http://schemas.microsoft.com/office/powerpoint/2010/main" val="2841320159"/>
              </p:ext>
            </p:extLst>
          </p:nvPr>
        </p:nvGraphicFramePr>
        <p:xfrm>
          <a:off x="924909" y="1047580"/>
          <a:ext cx="7304691" cy="1753233"/>
        </p:xfrm>
        <a:graphic>
          <a:graphicData uri="http://schemas.openxmlformats.org/drawingml/2006/table">
            <a:tbl>
              <a:tblPr>
                <a:tableStyleId>{2D5ABB26-0587-4C30-8999-92F81FD0307C}</a:tableStyleId>
              </a:tblPr>
              <a:tblGrid>
                <a:gridCol w="2758203"/>
                <a:gridCol w="2212624"/>
                <a:gridCol w="2333864"/>
              </a:tblGrid>
              <a:tr h="0">
                <a:tc gridSpan="3">
                  <a:txBody>
                    <a:bodyPr/>
                    <a:lstStyle/>
                    <a:p>
                      <a:pPr algn="ctr" fontAlgn="b"/>
                      <a:r>
                        <a:rPr lang="en-US" sz="1100" b="1" u="none" strike="noStrike" dirty="0" err="1">
                          <a:effectLst/>
                        </a:rPr>
                        <a:t>MaBSTOA</a:t>
                      </a:r>
                      <a:r>
                        <a:rPr lang="en-US" sz="1100" b="1" u="none" strike="noStrike" dirty="0">
                          <a:effectLst/>
                        </a:rPr>
                        <a:t> Pension Plan</a:t>
                      </a:r>
                      <a:endParaRPr lang="en-US" sz="1100" b="1" i="0" u="none" strike="noStrike" dirty="0">
                        <a:solidFill>
                          <a:srgbClr val="0070C0"/>
                        </a:solidFill>
                        <a:effectLst/>
                        <a:latin typeface="Calibri" panose="020F0502020204030204" pitchFamily="34" charset="0"/>
                      </a:endParaRPr>
                    </a:p>
                  </a:txBody>
                  <a:tcPr marL="8537" marR="8537" marT="8537" marB="0" anchor="b"/>
                </a:tc>
                <a:tc hMerge="1">
                  <a:txBody>
                    <a:bodyPr/>
                    <a:lstStyle/>
                    <a:p>
                      <a:endParaRPr lang="en-US"/>
                    </a:p>
                  </a:txBody>
                  <a:tcPr/>
                </a:tc>
                <a:tc hMerge="1">
                  <a:txBody>
                    <a:bodyPr/>
                    <a:lstStyle/>
                    <a:p>
                      <a:endParaRPr lang="en-US"/>
                    </a:p>
                  </a:txBody>
                  <a:tcPr/>
                </a:tc>
              </a:tr>
              <a:tr h="0">
                <a:tc gridSpan="3">
                  <a:txBody>
                    <a:bodyPr/>
                    <a:lstStyle/>
                    <a:p>
                      <a:pPr algn="ctr" fontAlgn="b"/>
                      <a:r>
                        <a:rPr lang="en-US" sz="1100" b="1" u="none" strike="noStrike" dirty="0">
                          <a:effectLst/>
                        </a:rPr>
                        <a:t>Investment Committee</a:t>
                      </a:r>
                      <a:endParaRPr lang="en-US" sz="1100" b="1" i="0" u="none" strike="noStrike" dirty="0">
                        <a:solidFill>
                          <a:srgbClr val="0070C0"/>
                        </a:solidFill>
                        <a:effectLst/>
                        <a:latin typeface="Calibri" panose="020F0502020204030204" pitchFamily="34" charset="0"/>
                      </a:endParaRPr>
                    </a:p>
                  </a:txBody>
                  <a:tcPr marL="8537" marR="8537" marT="8537" marB="0" anchor="b"/>
                </a:tc>
                <a:tc hMerge="1">
                  <a:txBody>
                    <a:bodyPr/>
                    <a:lstStyle/>
                    <a:p>
                      <a:endParaRPr lang="en-US"/>
                    </a:p>
                  </a:txBody>
                  <a:tcPr/>
                </a:tc>
                <a:tc hMerge="1">
                  <a:txBody>
                    <a:bodyPr/>
                    <a:lstStyle/>
                    <a:p>
                      <a:endParaRPr lang="en-US"/>
                    </a:p>
                  </a:txBody>
                  <a:tcPr/>
                </a:tc>
              </a:tr>
              <a:tr h="0">
                <a:tc>
                  <a:txBody>
                    <a:bodyPr/>
                    <a:lstStyle/>
                    <a:p>
                      <a:pPr algn="l" fontAlgn="b"/>
                      <a:endParaRPr lang="en-US" sz="1100" b="0" i="0" u="none" strike="noStrike" dirty="0">
                        <a:solidFill>
                          <a:srgbClr val="000000"/>
                        </a:solidFill>
                        <a:effectLst/>
                        <a:latin typeface="Calibri" panose="020F0502020204030204" pitchFamily="34" charset="0"/>
                      </a:endParaRPr>
                    </a:p>
                  </a:txBody>
                  <a:tcPr marL="8537" marR="8537" marT="8537"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8537" marR="8537" marT="8537"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8537" marR="8537" marT="8537" marB="0" anchor="b"/>
                </a:tc>
              </a:tr>
              <a:tr h="0">
                <a:tc>
                  <a:txBody>
                    <a:bodyPr/>
                    <a:lstStyle/>
                    <a:p>
                      <a:pPr algn="l" fontAlgn="b"/>
                      <a:r>
                        <a:rPr lang="en-US" sz="1100" u="sng" strike="noStrike" dirty="0">
                          <a:effectLst/>
                        </a:rPr>
                        <a:t>MEMBER</a:t>
                      </a:r>
                      <a:endParaRPr lang="en-US" sz="1100" b="1" i="0" u="sng" strike="noStrike" dirty="0">
                        <a:solidFill>
                          <a:srgbClr val="000000"/>
                        </a:solidFill>
                        <a:effectLst/>
                        <a:latin typeface="Calibri" panose="020F0502020204030204" pitchFamily="34" charset="0"/>
                      </a:endParaRPr>
                    </a:p>
                  </a:txBody>
                  <a:tcPr marL="8537" marR="8537" marT="8537" marB="0" anchor="b"/>
                </a:tc>
                <a:tc>
                  <a:txBody>
                    <a:bodyPr/>
                    <a:lstStyle/>
                    <a:p>
                      <a:pPr algn="l" fontAlgn="b"/>
                      <a:r>
                        <a:rPr lang="en-US" sz="1100" u="sng" strike="noStrike" dirty="0">
                          <a:effectLst/>
                        </a:rPr>
                        <a:t>DESIGNEE</a:t>
                      </a:r>
                      <a:endParaRPr lang="en-US" sz="1100" b="1" i="0" u="sng" strike="noStrike" dirty="0">
                        <a:solidFill>
                          <a:srgbClr val="000000"/>
                        </a:solidFill>
                        <a:effectLst/>
                        <a:latin typeface="Calibri" panose="020F0502020204030204" pitchFamily="34" charset="0"/>
                      </a:endParaRPr>
                    </a:p>
                  </a:txBody>
                  <a:tcPr marL="8537" marR="8537" marT="8537" marB="0" anchor="b"/>
                </a:tc>
                <a:tc>
                  <a:txBody>
                    <a:bodyPr/>
                    <a:lstStyle/>
                    <a:p>
                      <a:pPr algn="l" fontAlgn="b"/>
                      <a:r>
                        <a:rPr lang="en-US" sz="1100" u="sng" strike="noStrike">
                          <a:effectLst/>
                        </a:rPr>
                        <a:t>MTA TITLE</a:t>
                      </a:r>
                      <a:endParaRPr lang="en-US" sz="1100" b="1" i="0" u="sng" strike="noStrike">
                        <a:solidFill>
                          <a:srgbClr val="000000"/>
                        </a:solidFill>
                        <a:effectLst/>
                        <a:latin typeface="Calibri" panose="020F0502020204030204" pitchFamily="34" charset="0"/>
                      </a:endParaRPr>
                    </a:p>
                  </a:txBody>
                  <a:tcPr marL="8537" marR="8537" marT="8537" marB="0" anchor="b"/>
                </a:tc>
              </a:tr>
              <a:tr h="0">
                <a:tc>
                  <a:txBody>
                    <a:bodyPr/>
                    <a:lstStyle/>
                    <a:p>
                      <a:pPr algn="l" fontAlgn="t"/>
                      <a:r>
                        <a:rPr lang="en-US" sz="1100" u="none" strike="noStrike" dirty="0">
                          <a:effectLst/>
                        </a:rPr>
                        <a:t>Chairman of Employer's (</a:t>
                      </a:r>
                      <a:r>
                        <a:rPr lang="en-US" sz="1100" u="none" strike="noStrike" dirty="0" err="1">
                          <a:effectLst/>
                        </a:rPr>
                        <a:t>MaBSTOA</a:t>
                      </a:r>
                      <a:r>
                        <a:rPr lang="en-US" sz="1100" u="none" strike="noStrike" dirty="0">
                          <a:effectLst/>
                        </a:rPr>
                        <a:t>) Board</a:t>
                      </a:r>
                      <a:endParaRPr lang="en-US" sz="1100" b="0" i="0" u="none" strike="noStrike" dirty="0">
                        <a:solidFill>
                          <a:srgbClr val="000000"/>
                        </a:solidFill>
                        <a:effectLst/>
                        <a:latin typeface="Calibri" panose="020F0502020204030204" pitchFamily="34" charset="0"/>
                      </a:endParaRPr>
                    </a:p>
                  </a:txBody>
                  <a:tcPr marL="8537" marR="8537" marT="8537" marB="0" anchor="ctr"/>
                </a:tc>
                <a:tc>
                  <a:txBody>
                    <a:bodyPr/>
                    <a:lstStyle/>
                    <a:p>
                      <a:pPr algn="l" fontAlgn="t"/>
                      <a:r>
                        <a:rPr lang="en-US" sz="1100" u="none" strike="noStrike" dirty="0">
                          <a:effectLst/>
                        </a:rPr>
                        <a:t>Margaret Connor                                  </a:t>
                      </a:r>
                      <a:endParaRPr lang="en-US" sz="1100" b="0" i="0" u="none" strike="noStrike" dirty="0">
                        <a:solidFill>
                          <a:srgbClr val="000000"/>
                        </a:solidFill>
                        <a:effectLst/>
                        <a:latin typeface="Calibri" panose="020F0502020204030204" pitchFamily="34" charset="0"/>
                      </a:endParaRPr>
                    </a:p>
                  </a:txBody>
                  <a:tcPr marL="8537" marR="8537" marT="8537" marB="0" anchor="ctr"/>
                </a:tc>
                <a:tc>
                  <a:txBody>
                    <a:bodyPr/>
                    <a:lstStyle/>
                    <a:p>
                      <a:pPr algn="l" fontAlgn="b"/>
                      <a:r>
                        <a:rPr lang="en-US" sz="1100" u="none" strike="noStrike" dirty="0">
                          <a:effectLst/>
                        </a:rPr>
                        <a:t>Sr. Dir. of Human Resources and Retirement Programs</a:t>
                      </a:r>
                      <a:endParaRPr lang="en-US" sz="1100" b="0" i="0" u="none" strike="noStrike" dirty="0">
                        <a:solidFill>
                          <a:srgbClr val="000000"/>
                        </a:solidFill>
                        <a:effectLst/>
                        <a:latin typeface="Calibri" panose="020F0502020204030204" pitchFamily="34" charset="0"/>
                      </a:endParaRPr>
                    </a:p>
                  </a:txBody>
                  <a:tcPr marL="8537" marR="8537" marT="8537" marB="0" anchor="ctr"/>
                </a:tc>
              </a:tr>
              <a:tr h="0">
                <a:tc>
                  <a:txBody>
                    <a:bodyPr/>
                    <a:lstStyle/>
                    <a:p>
                      <a:pPr algn="l" fontAlgn="b"/>
                      <a:r>
                        <a:rPr lang="en-US" sz="1100" u="none" strike="noStrike" dirty="0">
                          <a:effectLst/>
                        </a:rPr>
                        <a:t>MTA Chief Financial Officer</a:t>
                      </a:r>
                      <a:endParaRPr lang="en-US" sz="1100" b="0" i="0" u="none" strike="noStrike" dirty="0">
                        <a:solidFill>
                          <a:srgbClr val="000000"/>
                        </a:solidFill>
                        <a:effectLst/>
                        <a:latin typeface="Calibri" panose="020F0502020204030204" pitchFamily="34" charset="0"/>
                      </a:endParaRPr>
                    </a:p>
                  </a:txBody>
                  <a:tcPr marL="8537" marR="8537" marT="8537" marB="0" anchor="ctr"/>
                </a:tc>
                <a:tc>
                  <a:txBody>
                    <a:bodyPr/>
                    <a:lstStyle/>
                    <a:p>
                      <a:pPr algn="l" fontAlgn="b"/>
                      <a:r>
                        <a:rPr lang="en-US" sz="1100" u="none" strike="noStrike" dirty="0">
                          <a:effectLst/>
                        </a:rPr>
                        <a:t>Kevin McKenna</a:t>
                      </a:r>
                      <a:endParaRPr lang="en-US" sz="1100" b="0" i="0" u="none" strike="noStrike" dirty="0">
                        <a:solidFill>
                          <a:srgbClr val="000000"/>
                        </a:solidFill>
                        <a:effectLst/>
                        <a:latin typeface="Calibri" panose="020F0502020204030204" pitchFamily="34" charset="0"/>
                      </a:endParaRPr>
                    </a:p>
                  </a:txBody>
                  <a:tcPr marL="8537" marR="8537" marT="8537" marB="0" anchor="ctr"/>
                </a:tc>
                <a:tc>
                  <a:txBody>
                    <a:bodyPr/>
                    <a:lstStyle/>
                    <a:p>
                      <a:pPr algn="l" fontAlgn="b"/>
                      <a:r>
                        <a:rPr lang="en-US" sz="1100" u="none" strike="noStrike" dirty="0">
                          <a:effectLst/>
                        </a:rPr>
                        <a:t>MTA Retiree</a:t>
                      </a:r>
                      <a:endParaRPr lang="en-US" sz="1100" b="0" i="0" u="none" strike="noStrike" dirty="0">
                        <a:solidFill>
                          <a:srgbClr val="000000"/>
                        </a:solidFill>
                        <a:effectLst/>
                        <a:latin typeface="Calibri" panose="020F0502020204030204" pitchFamily="34" charset="0"/>
                      </a:endParaRPr>
                    </a:p>
                  </a:txBody>
                  <a:tcPr marL="8537" marR="8537" marT="8537" marB="0" anchor="ctr"/>
                </a:tc>
              </a:tr>
              <a:tr h="0">
                <a:tc>
                  <a:txBody>
                    <a:bodyPr/>
                    <a:lstStyle/>
                    <a:p>
                      <a:pPr algn="l" fontAlgn="b"/>
                      <a:r>
                        <a:rPr lang="en-US" sz="1100" u="none" strike="noStrike" dirty="0">
                          <a:effectLst/>
                        </a:rPr>
                        <a:t>President of Transit Authority</a:t>
                      </a:r>
                      <a:endParaRPr lang="en-US" sz="1100" b="0" i="0" u="none" strike="noStrike" dirty="0">
                        <a:solidFill>
                          <a:srgbClr val="000000"/>
                        </a:solidFill>
                        <a:effectLst/>
                        <a:latin typeface="Calibri" panose="020F0502020204030204" pitchFamily="34" charset="0"/>
                      </a:endParaRPr>
                    </a:p>
                  </a:txBody>
                  <a:tcPr marL="8537" marR="8537" marT="8537" marB="0" anchor="ctr"/>
                </a:tc>
                <a:tc>
                  <a:txBody>
                    <a:bodyPr/>
                    <a:lstStyle/>
                    <a:p>
                      <a:pPr algn="l" fontAlgn="b"/>
                      <a:r>
                        <a:rPr lang="en-US" sz="1100" u="none" strike="noStrike" dirty="0">
                          <a:effectLst/>
                        </a:rPr>
                        <a:t>William </a:t>
                      </a:r>
                      <a:r>
                        <a:rPr lang="en-US" sz="1100" u="none" strike="noStrike" dirty="0" err="1">
                          <a:effectLst/>
                        </a:rPr>
                        <a:t>Vazoulas</a:t>
                      </a:r>
                      <a:endParaRPr lang="en-US" sz="1100" b="0" i="0" u="none" strike="noStrike" dirty="0">
                        <a:solidFill>
                          <a:srgbClr val="000000"/>
                        </a:solidFill>
                        <a:effectLst/>
                        <a:latin typeface="Calibri" panose="020F0502020204030204" pitchFamily="34" charset="0"/>
                      </a:endParaRPr>
                    </a:p>
                  </a:txBody>
                  <a:tcPr marL="8537" marR="8537" marT="8537" marB="0" anchor="ctr"/>
                </a:tc>
                <a:tc>
                  <a:txBody>
                    <a:bodyPr/>
                    <a:lstStyle/>
                    <a:p>
                      <a:pPr algn="l" fontAlgn="b"/>
                      <a:r>
                        <a:rPr lang="en-US" sz="1100" u="none" strike="noStrike" dirty="0">
                          <a:effectLst/>
                        </a:rPr>
                        <a:t>Controller, NYCT</a:t>
                      </a:r>
                      <a:endParaRPr lang="en-US" sz="1100" b="0" i="0" u="none" strike="noStrike" dirty="0">
                        <a:solidFill>
                          <a:srgbClr val="000000"/>
                        </a:solidFill>
                        <a:effectLst/>
                        <a:latin typeface="Calibri" panose="020F0502020204030204" pitchFamily="34" charset="0"/>
                      </a:endParaRPr>
                    </a:p>
                  </a:txBody>
                  <a:tcPr marL="8537" marR="8537" marT="8537" marB="0" anchor="ctr"/>
                </a:tc>
              </a:tr>
              <a:tr h="0">
                <a:tc>
                  <a:txBody>
                    <a:bodyPr/>
                    <a:lstStyle/>
                    <a:p>
                      <a:pPr algn="l" fontAlgn="b"/>
                      <a:r>
                        <a:rPr lang="en-US" sz="1100" u="none" strike="noStrike" dirty="0">
                          <a:effectLst/>
                        </a:rPr>
                        <a:t>TWU </a:t>
                      </a:r>
                      <a:r>
                        <a:rPr lang="en-US" sz="1100" u="none" strike="noStrike" dirty="0" smtClean="0">
                          <a:effectLst/>
                        </a:rPr>
                        <a:t>Local </a:t>
                      </a:r>
                      <a:r>
                        <a:rPr lang="en-US" sz="1100" u="none" strike="noStrike" dirty="0">
                          <a:effectLst/>
                        </a:rPr>
                        <a:t>100 </a:t>
                      </a:r>
                      <a:r>
                        <a:rPr lang="en-US" sz="1100" u="none" strike="noStrike" dirty="0" smtClean="0">
                          <a:effectLst/>
                        </a:rPr>
                        <a:t>(</a:t>
                      </a:r>
                      <a:r>
                        <a:rPr lang="en-US" sz="1100" u="none" strike="noStrike" dirty="0">
                          <a:effectLst/>
                        </a:rPr>
                        <a:t>2 representatives)</a:t>
                      </a:r>
                      <a:endParaRPr lang="en-US" sz="1100" b="0" i="0" u="none" strike="noStrike" dirty="0">
                        <a:solidFill>
                          <a:srgbClr val="000000"/>
                        </a:solidFill>
                        <a:effectLst/>
                        <a:latin typeface="Calibri" panose="020F0502020204030204" pitchFamily="34" charset="0"/>
                      </a:endParaRPr>
                    </a:p>
                  </a:txBody>
                  <a:tcPr marL="8537" marR="8537" marT="8537" marB="0" anchor="ctr"/>
                </a:tc>
                <a:tc>
                  <a:txBody>
                    <a:bodyPr/>
                    <a:lstStyle/>
                    <a:p>
                      <a:pPr algn="l" fontAlgn="b"/>
                      <a:r>
                        <a:rPr lang="en-US" sz="1100" u="none" strike="noStrike" dirty="0">
                          <a:effectLst/>
                        </a:rPr>
                        <a:t>James </a:t>
                      </a:r>
                      <a:r>
                        <a:rPr lang="en-US" sz="1100" u="none" strike="noStrike" dirty="0" smtClean="0">
                          <a:effectLst/>
                        </a:rPr>
                        <a:t>Whalen</a:t>
                      </a:r>
                      <a:endParaRPr lang="en-US" sz="1100" b="0" i="0" u="none" strike="noStrike" dirty="0">
                        <a:solidFill>
                          <a:srgbClr val="000000"/>
                        </a:solidFill>
                        <a:effectLst/>
                        <a:latin typeface="Calibri" panose="020F0502020204030204" pitchFamily="34" charset="0"/>
                      </a:endParaRPr>
                    </a:p>
                  </a:txBody>
                  <a:tcPr marL="8537" marR="8537" marT="8537" marB="0" anchor="ctr"/>
                </a:tc>
                <a:tc>
                  <a:txBody>
                    <a:bodyPr/>
                    <a:lstStyle/>
                    <a:p>
                      <a:pPr algn="l" fontAlgn="b"/>
                      <a:endParaRPr lang="en-US" sz="1100" b="0" i="0" u="none" strike="noStrike" dirty="0">
                        <a:solidFill>
                          <a:srgbClr val="000000"/>
                        </a:solidFill>
                        <a:effectLst/>
                        <a:latin typeface="Calibri" panose="020F0502020204030204" pitchFamily="34" charset="0"/>
                      </a:endParaRPr>
                    </a:p>
                  </a:txBody>
                  <a:tcPr marL="8537" marR="8537" marT="8537" marB="0" anchor="ctr"/>
                </a:tc>
              </a:tr>
              <a:tr h="0">
                <a:tc>
                  <a:txBody>
                    <a:bodyPr/>
                    <a:lstStyle/>
                    <a:p>
                      <a:pPr algn="l" fontAlgn="b"/>
                      <a:endParaRPr lang="en-US" sz="1100" b="0" i="0" u="none" strike="noStrike">
                        <a:solidFill>
                          <a:srgbClr val="000000"/>
                        </a:solidFill>
                        <a:effectLst/>
                        <a:latin typeface="Calibri" panose="020F0502020204030204" pitchFamily="34" charset="0"/>
                      </a:endParaRPr>
                    </a:p>
                  </a:txBody>
                  <a:tcPr marL="8537" marR="8537" marT="8537" marB="0" anchor="ctr"/>
                </a:tc>
                <a:tc>
                  <a:txBody>
                    <a:bodyPr/>
                    <a:lstStyle/>
                    <a:p>
                      <a:pPr algn="l" fontAlgn="b"/>
                      <a:r>
                        <a:rPr lang="en-US" sz="1100" u="none" strike="noStrike" dirty="0">
                          <a:effectLst/>
                        </a:rPr>
                        <a:t>Richard </a:t>
                      </a:r>
                      <a:r>
                        <a:rPr lang="en-US" sz="1100" u="none" strike="noStrike" dirty="0" smtClean="0">
                          <a:effectLst/>
                        </a:rPr>
                        <a:t>Davis</a:t>
                      </a:r>
                      <a:endParaRPr lang="en-US" sz="1100" b="0" i="0" u="none" strike="noStrike" dirty="0">
                        <a:solidFill>
                          <a:srgbClr val="000000"/>
                        </a:solidFill>
                        <a:effectLst/>
                        <a:latin typeface="Calibri" panose="020F0502020204030204" pitchFamily="34" charset="0"/>
                      </a:endParaRPr>
                    </a:p>
                  </a:txBody>
                  <a:tcPr marL="8537" marR="8537" marT="8537" marB="0" anchor="ctr"/>
                </a:tc>
                <a:tc>
                  <a:txBody>
                    <a:bodyPr/>
                    <a:lstStyle/>
                    <a:p>
                      <a:pPr algn="l" fontAlgn="b"/>
                      <a:endParaRPr lang="en-US" sz="1100" b="0" i="0" u="none" strike="noStrike" dirty="0">
                        <a:solidFill>
                          <a:srgbClr val="000000"/>
                        </a:solidFill>
                        <a:effectLst/>
                        <a:latin typeface="Calibri" panose="020F0502020204030204" pitchFamily="34" charset="0"/>
                      </a:endParaRPr>
                    </a:p>
                  </a:txBody>
                  <a:tcPr marL="8537" marR="8537" marT="8537" marB="0" anchor="ctr"/>
                </a:tc>
              </a:tr>
            </a:tbl>
          </a:graphicData>
        </a:graphic>
      </p:graphicFrame>
      <p:sp>
        <p:nvSpPr>
          <p:cNvPr id="10" name="Title 2"/>
          <p:cNvSpPr txBox="1">
            <a:spLocks/>
          </p:cNvSpPr>
          <p:nvPr/>
        </p:nvSpPr>
        <p:spPr>
          <a:xfrm>
            <a:off x="85725" y="253809"/>
            <a:ext cx="8229600" cy="461665"/>
          </a:xfrm>
          <a:prstGeom prst="rect">
            <a:avLst/>
          </a:prstGeom>
          <a:noFill/>
        </p:spPr>
        <p:txBody>
          <a:bodyPr wrap="square" rtlCol="0">
            <a:spAutoFit/>
          </a:bodyPr>
          <a:lstStyle>
            <a:lvl1pPr algn="ctr" defTabSz="457200" rtl="0" eaLnBrk="1" latinLnBrk="0" hangingPunct="1">
              <a:spcBef>
                <a:spcPct val="0"/>
              </a:spcBef>
              <a:buNone/>
              <a:defRPr sz="3600" b="1" i="0" kern="1200">
                <a:solidFill>
                  <a:schemeClr val="tx1"/>
                </a:solidFill>
                <a:latin typeface="Arial"/>
                <a:ea typeface="+mj-ea"/>
                <a:cs typeface="Arial"/>
              </a:defRPr>
            </a:lvl1pPr>
          </a:lstStyle>
          <a:p>
            <a:pPr algn="l"/>
            <a:r>
              <a:rPr lang="en-US" sz="2400" dirty="0" smtClean="0">
                <a:solidFill>
                  <a:srgbClr val="222F8F"/>
                </a:solidFill>
                <a:latin typeface="+mn-lt"/>
                <a:ea typeface="+mn-ea"/>
                <a:cs typeface="+mn-cs"/>
              </a:rPr>
              <a:t>MTA </a:t>
            </a:r>
            <a:r>
              <a:rPr lang="en-US" sz="2400" smtClean="0">
                <a:solidFill>
                  <a:srgbClr val="222F8F"/>
                </a:solidFill>
                <a:latin typeface="+mn-lt"/>
                <a:ea typeface="+mn-ea"/>
                <a:cs typeface="+mn-cs"/>
              </a:rPr>
              <a:t>Sponsored Retirement Plans</a:t>
            </a:r>
            <a:endParaRPr lang="en-US" sz="2400" dirty="0">
              <a:solidFill>
                <a:srgbClr val="222F8F"/>
              </a:solidFill>
              <a:latin typeface="+mn-lt"/>
              <a:ea typeface="+mn-ea"/>
              <a:cs typeface="+mn-cs"/>
            </a:endParaRPr>
          </a:p>
        </p:txBody>
      </p:sp>
    </p:spTree>
    <p:extLst>
      <p:ext uri="{BB962C8B-B14F-4D97-AF65-F5344CB8AC3E}">
        <p14:creationId xmlns:p14="http://schemas.microsoft.com/office/powerpoint/2010/main" val="29924046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val="1745059988"/>
              </p:ext>
            </p:extLst>
          </p:nvPr>
        </p:nvGraphicFramePr>
        <p:xfrm>
          <a:off x="2629524" y="3869671"/>
          <a:ext cx="3604862" cy="571500"/>
        </p:xfrm>
        <a:graphic>
          <a:graphicData uri="http://schemas.openxmlformats.org/drawingml/2006/table">
            <a:tbl>
              <a:tblPr>
                <a:tableStyleId>{2D5ABB26-0587-4C30-8999-92F81FD0307C}</a:tableStyleId>
              </a:tblPr>
              <a:tblGrid>
                <a:gridCol w="2080862"/>
                <a:gridCol w="1524000"/>
              </a:tblGrid>
              <a:tr h="190500">
                <a:tc>
                  <a:txBody>
                    <a:bodyPr/>
                    <a:lstStyle/>
                    <a:p>
                      <a:pPr algn="l" fontAlgn="b"/>
                      <a:r>
                        <a:rPr lang="en-US" sz="1100" u="none" strike="noStrike" dirty="0">
                          <a:effectLst/>
                        </a:rPr>
                        <a:t>MTA Chief Investment Officer</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dirty="0">
                          <a:effectLst/>
                        </a:rPr>
                        <a:t>Sean Crawford</a:t>
                      </a:r>
                      <a:endParaRPr lang="en-US" sz="1100" b="0" i="0" u="none" strike="noStrike" dirty="0">
                        <a:solidFill>
                          <a:srgbClr val="000000"/>
                        </a:solidFill>
                        <a:effectLst/>
                        <a:latin typeface="Calibri" panose="020F0502020204030204" pitchFamily="34" charset="0"/>
                      </a:endParaRPr>
                    </a:p>
                  </a:txBody>
                  <a:tcPr marL="9525" marR="9525" marT="9525" marB="0" anchor="b"/>
                </a:tc>
              </a:tr>
              <a:tr h="190500">
                <a:tc>
                  <a:txBody>
                    <a:bodyPr/>
                    <a:lstStyle/>
                    <a:p>
                      <a:pPr algn="l" fontAlgn="b"/>
                      <a:r>
                        <a:rPr lang="en-US" sz="1100" u="none" strike="noStrike" dirty="0">
                          <a:effectLst/>
                        </a:rPr>
                        <a:t>Investment Advisor</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dirty="0">
                          <a:effectLst/>
                        </a:rPr>
                        <a:t>Mercer</a:t>
                      </a:r>
                      <a:endParaRPr lang="en-US" sz="1100" b="0" i="0" u="none" strike="noStrike" dirty="0">
                        <a:solidFill>
                          <a:srgbClr val="000000"/>
                        </a:solidFill>
                        <a:effectLst/>
                        <a:latin typeface="Calibri" panose="020F0502020204030204" pitchFamily="34" charset="0"/>
                      </a:endParaRPr>
                    </a:p>
                  </a:txBody>
                  <a:tcPr marL="9525" marR="9525" marT="9525" marB="0" anchor="b"/>
                </a:tc>
              </a:tr>
              <a:tr h="190500">
                <a:tc>
                  <a:txBody>
                    <a:bodyPr/>
                    <a:lstStyle/>
                    <a:p>
                      <a:pPr algn="l" fontAlgn="b"/>
                      <a:r>
                        <a:rPr lang="en-US" sz="1100" u="none" strike="noStrike">
                          <a:effectLst/>
                        </a:rPr>
                        <a:t>Recordkeeper</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dirty="0">
                          <a:effectLst/>
                        </a:rPr>
                        <a:t>Prudential</a:t>
                      </a:r>
                      <a:endParaRPr lang="en-US" sz="1100" b="0" i="0" u="none" strike="noStrike" dirty="0">
                        <a:solidFill>
                          <a:srgbClr val="000000"/>
                        </a:solidFill>
                        <a:effectLst/>
                        <a:latin typeface="Calibri" panose="020F0502020204030204" pitchFamily="34" charset="0"/>
                      </a:endParaRPr>
                    </a:p>
                  </a:txBody>
                  <a:tcPr marL="9525" marR="9525" marT="9525" marB="0" anchor="b"/>
                </a:tc>
              </a:tr>
            </a:tbl>
          </a:graphicData>
        </a:graphic>
      </p:graphicFrame>
      <p:sp>
        <p:nvSpPr>
          <p:cNvPr id="2" name="Slide Number Placeholder 1"/>
          <p:cNvSpPr>
            <a:spLocks noGrp="1"/>
          </p:cNvSpPr>
          <p:nvPr>
            <p:ph type="sldNum" sz="quarter" idx="12"/>
          </p:nvPr>
        </p:nvSpPr>
        <p:spPr/>
        <p:txBody>
          <a:bodyPr/>
          <a:lstStyle/>
          <a:p>
            <a:fld id="{CEDF6D6C-5AA7-4844-B80C-6FB67B21D5FB}" type="slidenum">
              <a:rPr lang="en-US" smtClean="0"/>
              <a:t>15</a:t>
            </a:fld>
            <a:endParaRPr lang="en-US"/>
          </a:p>
        </p:txBody>
      </p:sp>
      <p:graphicFrame>
        <p:nvGraphicFramePr>
          <p:cNvPr id="7" name="Table 6"/>
          <p:cNvGraphicFramePr>
            <a:graphicFrameLocks noGrp="1"/>
          </p:cNvGraphicFramePr>
          <p:nvPr>
            <p:extLst>
              <p:ext uri="{D42A27DB-BD31-4B8C-83A1-F6EECF244321}">
                <p14:modId xmlns:p14="http://schemas.microsoft.com/office/powerpoint/2010/main" val="142135731"/>
              </p:ext>
            </p:extLst>
          </p:nvPr>
        </p:nvGraphicFramePr>
        <p:xfrm>
          <a:off x="903891" y="1017397"/>
          <a:ext cx="7325710" cy="2457941"/>
        </p:xfrm>
        <a:graphic>
          <a:graphicData uri="http://schemas.openxmlformats.org/drawingml/2006/table">
            <a:tbl>
              <a:tblPr>
                <a:tableStyleId>{2D5ABB26-0587-4C30-8999-92F81FD0307C}</a:tableStyleId>
              </a:tblPr>
              <a:tblGrid>
                <a:gridCol w="2766139"/>
                <a:gridCol w="1779211"/>
                <a:gridCol w="2780360"/>
              </a:tblGrid>
              <a:tr h="0">
                <a:tc gridSpan="3">
                  <a:txBody>
                    <a:bodyPr/>
                    <a:lstStyle/>
                    <a:p>
                      <a:pPr algn="ctr" fontAlgn="b"/>
                      <a:r>
                        <a:rPr lang="en-US" sz="1100" b="1" u="none" strike="noStrike" dirty="0">
                          <a:effectLst/>
                          <a:latin typeface="+mn-lt"/>
                        </a:rPr>
                        <a:t>MTA Deferred Compensation Programs  (401 K and 457)</a:t>
                      </a:r>
                      <a:endParaRPr lang="en-US" sz="1100" b="1" i="0" u="none" strike="noStrike" dirty="0">
                        <a:solidFill>
                          <a:srgbClr val="0070C0"/>
                        </a:solidFill>
                        <a:effectLst/>
                        <a:latin typeface="+mn-lt"/>
                      </a:endParaRPr>
                    </a:p>
                  </a:txBody>
                  <a:tcPr marL="8537" marR="8537" marT="8537" marB="0" anchor="ctr"/>
                </a:tc>
                <a:tc hMerge="1">
                  <a:txBody>
                    <a:bodyPr/>
                    <a:lstStyle/>
                    <a:p>
                      <a:endParaRPr lang="en-US"/>
                    </a:p>
                  </a:txBody>
                  <a:tcPr/>
                </a:tc>
                <a:tc hMerge="1">
                  <a:txBody>
                    <a:bodyPr/>
                    <a:lstStyle/>
                    <a:p>
                      <a:endParaRPr lang="en-US"/>
                    </a:p>
                  </a:txBody>
                  <a:tcPr/>
                </a:tc>
              </a:tr>
              <a:tr h="0">
                <a:tc gridSpan="3">
                  <a:txBody>
                    <a:bodyPr/>
                    <a:lstStyle/>
                    <a:p>
                      <a:pPr algn="ctr" fontAlgn="b"/>
                      <a:r>
                        <a:rPr lang="en-US" sz="1100" b="1" u="none" strike="noStrike" dirty="0">
                          <a:effectLst/>
                          <a:latin typeface="+mn-lt"/>
                        </a:rPr>
                        <a:t>Deferred Compensation Committee</a:t>
                      </a:r>
                      <a:endParaRPr lang="en-US" sz="1100" b="1" i="0" u="none" strike="noStrike" dirty="0">
                        <a:solidFill>
                          <a:srgbClr val="0070C0"/>
                        </a:solidFill>
                        <a:effectLst/>
                        <a:latin typeface="+mn-lt"/>
                      </a:endParaRPr>
                    </a:p>
                  </a:txBody>
                  <a:tcPr marL="8537" marR="8537" marT="8537" marB="0" anchor="ctr"/>
                </a:tc>
                <a:tc hMerge="1">
                  <a:txBody>
                    <a:bodyPr/>
                    <a:lstStyle/>
                    <a:p>
                      <a:endParaRPr lang="en-US"/>
                    </a:p>
                  </a:txBody>
                  <a:tcPr/>
                </a:tc>
                <a:tc hMerge="1">
                  <a:txBody>
                    <a:bodyPr/>
                    <a:lstStyle/>
                    <a:p>
                      <a:endParaRPr lang="en-US"/>
                    </a:p>
                  </a:txBody>
                  <a:tcPr/>
                </a:tc>
              </a:tr>
              <a:tr h="0">
                <a:tc>
                  <a:txBody>
                    <a:bodyPr/>
                    <a:lstStyle/>
                    <a:p>
                      <a:pPr algn="l" fontAlgn="b"/>
                      <a:endParaRPr lang="en-US" sz="1100" b="0" i="0" u="none" strike="noStrike" dirty="0">
                        <a:solidFill>
                          <a:srgbClr val="000000"/>
                        </a:solidFill>
                        <a:effectLst/>
                        <a:latin typeface="+mn-lt"/>
                      </a:endParaRPr>
                    </a:p>
                  </a:txBody>
                  <a:tcPr marL="8537" marR="8537" marT="8537" marB="0" anchor="ctr"/>
                </a:tc>
                <a:tc>
                  <a:txBody>
                    <a:bodyPr/>
                    <a:lstStyle/>
                    <a:p>
                      <a:pPr algn="l" fontAlgn="b"/>
                      <a:endParaRPr lang="en-US" sz="1100" b="0" i="0" u="none" strike="noStrike">
                        <a:solidFill>
                          <a:srgbClr val="000000"/>
                        </a:solidFill>
                        <a:effectLst/>
                        <a:latin typeface="+mn-lt"/>
                      </a:endParaRPr>
                    </a:p>
                  </a:txBody>
                  <a:tcPr marL="8537" marR="8537" marT="8537" marB="0" anchor="ctr"/>
                </a:tc>
                <a:tc>
                  <a:txBody>
                    <a:bodyPr/>
                    <a:lstStyle/>
                    <a:p>
                      <a:pPr algn="l" fontAlgn="b"/>
                      <a:endParaRPr lang="en-US" sz="1100" b="0" i="0" u="none" strike="noStrike">
                        <a:solidFill>
                          <a:srgbClr val="000000"/>
                        </a:solidFill>
                        <a:effectLst/>
                        <a:latin typeface="+mn-lt"/>
                      </a:endParaRPr>
                    </a:p>
                  </a:txBody>
                  <a:tcPr marL="8537" marR="8537" marT="8537" marB="0" anchor="ctr"/>
                </a:tc>
              </a:tr>
              <a:tr h="0">
                <a:tc>
                  <a:txBody>
                    <a:bodyPr/>
                    <a:lstStyle/>
                    <a:p>
                      <a:pPr algn="l" fontAlgn="b"/>
                      <a:r>
                        <a:rPr lang="en-US" sz="1100" u="sng" strike="noStrike" dirty="0">
                          <a:effectLst/>
                          <a:latin typeface="+mn-lt"/>
                        </a:rPr>
                        <a:t>MEMBER</a:t>
                      </a:r>
                      <a:endParaRPr lang="en-US" sz="1100" b="1" i="0" u="sng" strike="noStrike" dirty="0">
                        <a:solidFill>
                          <a:srgbClr val="000000"/>
                        </a:solidFill>
                        <a:effectLst/>
                        <a:latin typeface="+mn-lt"/>
                      </a:endParaRPr>
                    </a:p>
                  </a:txBody>
                  <a:tcPr marL="8537" marR="8537" marT="8537" marB="0" anchor="ctr"/>
                </a:tc>
                <a:tc>
                  <a:txBody>
                    <a:bodyPr/>
                    <a:lstStyle/>
                    <a:p>
                      <a:pPr algn="l" fontAlgn="b"/>
                      <a:r>
                        <a:rPr lang="en-US" sz="1100" u="sng" strike="noStrike">
                          <a:effectLst/>
                          <a:latin typeface="+mn-lt"/>
                        </a:rPr>
                        <a:t>DESIGNEE</a:t>
                      </a:r>
                      <a:endParaRPr lang="en-US" sz="1100" b="1" i="0" u="sng" strike="noStrike">
                        <a:solidFill>
                          <a:srgbClr val="000000"/>
                        </a:solidFill>
                        <a:effectLst/>
                        <a:latin typeface="+mn-lt"/>
                      </a:endParaRPr>
                    </a:p>
                  </a:txBody>
                  <a:tcPr marL="8537" marR="8537" marT="8537" marB="0" anchor="ctr"/>
                </a:tc>
                <a:tc>
                  <a:txBody>
                    <a:bodyPr/>
                    <a:lstStyle/>
                    <a:p>
                      <a:pPr algn="l" fontAlgn="b"/>
                      <a:r>
                        <a:rPr lang="en-US" sz="1100" u="sng" strike="noStrike">
                          <a:effectLst/>
                          <a:latin typeface="+mn-lt"/>
                        </a:rPr>
                        <a:t>MTA TITLE</a:t>
                      </a:r>
                      <a:endParaRPr lang="en-US" sz="1100" b="1" i="0" u="sng" strike="noStrike">
                        <a:solidFill>
                          <a:srgbClr val="000000"/>
                        </a:solidFill>
                        <a:effectLst/>
                        <a:latin typeface="+mn-lt"/>
                      </a:endParaRPr>
                    </a:p>
                  </a:txBody>
                  <a:tcPr marL="8537" marR="8537" marT="8537" marB="0" anchor="ctr"/>
                </a:tc>
              </a:tr>
              <a:tr h="0">
                <a:tc>
                  <a:txBody>
                    <a:bodyPr/>
                    <a:lstStyle/>
                    <a:p>
                      <a:pPr algn="l" fontAlgn="b"/>
                      <a:endParaRPr lang="en-US" sz="1100" b="0" i="0" u="none" strike="noStrike" dirty="0">
                        <a:solidFill>
                          <a:srgbClr val="000000"/>
                        </a:solidFill>
                        <a:effectLst/>
                        <a:latin typeface="+mn-lt"/>
                      </a:endParaRPr>
                    </a:p>
                  </a:txBody>
                  <a:tcPr marL="8537" marR="8537" marT="8537" marB="0" anchor="ctr"/>
                </a:tc>
                <a:tc>
                  <a:txBody>
                    <a:bodyPr/>
                    <a:lstStyle/>
                    <a:p>
                      <a:pPr algn="l" fontAlgn="b"/>
                      <a:endParaRPr lang="en-US" sz="1100" b="0" i="0" u="none" strike="noStrike">
                        <a:solidFill>
                          <a:srgbClr val="000000"/>
                        </a:solidFill>
                        <a:effectLst/>
                        <a:latin typeface="+mn-lt"/>
                      </a:endParaRPr>
                    </a:p>
                  </a:txBody>
                  <a:tcPr marL="8537" marR="8537" marT="8537" marB="0" anchor="ctr"/>
                </a:tc>
                <a:tc>
                  <a:txBody>
                    <a:bodyPr/>
                    <a:lstStyle/>
                    <a:p>
                      <a:pPr algn="l" fontAlgn="b"/>
                      <a:endParaRPr lang="en-US" sz="1100" b="0" i="0" u="none" strike="noStrike">
                        <a:solidFill>
                          <a:srgbClr val="000000"/>
                        </a:solidFill>
                        <a:effectLst/>
                        <a:latin typeface="+mn-lt"/>
                      </a:endParaRPr>
                    </a:p>
                  </a:txBody>
                  <a:tcPr marL="8537" marR="8537" marT="8537" marB="0" anchor="ctr"/>
                </a:tc>
              </a:tr>
              <a:tr h="0">
                <a:tc>
                  <a:txBody>
                    <a:bodyPr/>
                    <a:lstStyle/>
                    <a:p>
                      <a:pPr algn="l" fontAlgn="t"/>
                      <a:r>
                        <a:rPr lang="en-US" sz="1100" u="none" strike="noStrike" dirty="0">
                          <a:effectLst/>
                          <a:latin typeface="+mn-lt"/>
                        </a:rPr>
                        <a:t>Chairman of the MTA</a:t>
                      </a:r>
                      <a:endParaRPr lang="en-US" sz="1100" b="0" i="0" u="none" strike="noStrike" dirty="0">
                        <a:solidFill>
                          <a:srgbClr val="000000"/>
                        </a:solidFill>
                        <a:effectLst/>
                        <a:latin typeface="+mn-lt"/>
                      </a:endParaRPr>
                    </a:p>
                  </a:txBody>
                  <a:tcPr marL="8537" marR="8537" marT="8537" marB="0" anchor="ctr"/>
                </a:tc>
                <a:tc>
                  <a:txBody>
                    <a:bodyPr/>
                    <a:lstStyle/>
                    <a:p>
                      <a:pPr algn="l" fontAlgn="t"/>
                      <a:r>
                        <a:rPr lang="en-US" sz="1100" u="none" strike="noStrike" dirty="0">
                          <a:effectLst/>
                          <a:latin typeface="+mn-lt"/>
                        </a:rPr>
                        <a:t>Margaret </a:t>
                      </a:r>
                      <a:r>
                        <a:rPr lang="en-US" sz="1100" u="none" strike="noStrike" dirty="0" smtClean="0">
                          <a:effectLst/>
                          <a:latin typeface="+mn-lt"/>
                        </a:rPr>
                        <a:t>Connor, Chair</a:t>
                      </a:r>
                      <a:endParaRPr lang="en-US" sz="1100" b="0" i="0" u="none" strike="noStrike" dirty="0">
                        <a:solidFill>
                          <a:srgbClr val="000000"/>
                        </a:solidFill>
                        <a:effectLst/>
                        <a:latin typeface="+mn-lt"/>
                      </a:endParaRPr>
                    </a:p>
                  </a:txBody>
                  <a:tcPr marL="8537" marR="8537" marT="8537" marB="0" anchor="ctr"/>
                </a:tc>
                <a:tc>
                  <a:txBody>
                    <a:bodyPr/>
                    <a:lstStyle/>
                    <a:p>
                      <a:pPr algn="l" fontAlgn="t"/>
                      <a:r>
                        <a:rPr lang="en-US" sz="1100" u="none" strike="noStrike" dirty="0">
                          <a:effectLst/>
                          <a:latin typeface="+mn-lt"/>
                        </a:rPr>
                        <a:t>Sr. Dir. of Human Resources and Retirement Programs</a:t>
                      </a:r>
                      <a:endParaRPr lang="en-US" sz="1100" b="0" i="0" u="none" strike="noStrike" dirty="0">
                        <a:solidFill>
                          <a:srgbClr val="000000"/>
                        </a:solidFill>
                        <a:effectLst/>
                        <a:latin typeface="+mn-lt"/>
                      </a:endParaRPr>
                    </a:p>
                  </a:txBody>
                  <a:tcPr marL="8537" marR="8537" marT="8537" marB="0" anchor="ctr"/>
                </a:tc>
              </a:tr>
              <a:tr h="0">
                <a:tc>
                  <a:txBody>
                    <a:bodyPr/>
                    <a:lstStyle/>
                    <a:p>
                      <a:pPr algn="l" fontAlgn="t"/>
                      <a:r>
                        <a:rPr lang="en-US" sz="1100" u="none" strike="noStrike" dirty="0">
                          <a:effectLst/>
                          <a:latin typeface="+mn-lt"/>
                        </a:rPr>
                        <a:t>MTA Labor Relations</a:t>
                      </a:r>
                      <a:endParaRPr lang="en-US" sz="1100" b="0" i="0" u="none" strike="noStrike" dirty="0">
                        <a:solidFill>
                          <a:srgbClr val="000000"/>
                        </a:solidFill>
                        <a:effectLst/>
                        <a:latin typeface="+mn-lt"/>
                      </a:endParaRPr>
                    </a:p>
                  </a:txBody>
                  <a:tcPr marL="8537" marR="8537" marT="8537" marB="0" anchor="ctr"/>
                </a:tc>
                <a:tc>
                  <a:txBody>
                    <a:bodyPr/>
                    <a:lstStyle/>
                    <a:p>
                      <a:pPr algn="l" fontAlgn="b"/>
                      <a:r>
                        <a:rPr lang="en-US" sz="1100" u="none" strike="noStrike" dirty="0">
                          <a:effectLst/>
                          <a:latin typeface="+mn-lt"/>
                        </a:rPr>
                        <a:t>Abigail Sole</a:t>
                      </a:r>
                      <a:endParaRPr lang="en-US" sz="1100" b="0" i="0" u="none" strike="noStrike" dirty="0">
                        <a:solidFill>
                          <a:srgbClr val="000000"/>
                        </a:solidFill>
                        <a:effectLst/>
                        <a:latin typeface="+mn-lt"/>
                      </a:endParaRPr>
                    </a:p>
                  </a:txBody>
                  <a:tcPr marL="8537" marR="8537" marT="8537" marB="0" anchor="ctr"/>
                </a:tc>
                <a:tc>
                  <a:txBody>
                    <a:bodyPr/>
                    <a:lstStyle/>
                    <a:p>
                      <a:pPr algn="l" fontAlgn="b"/>
                      <a:r>
                        <a:rPr lang="en-US" sz="1100" u="none" strike="noStrike" dirty="0">
                          <a:effectLst/>
                          <a:latin typeface="+mn-lt"/>
                        </a:rPr>
                        <a:t>Labor Counsel</a:t>
                      </a:r>
                      <a:endParaRPr lang="en-US" sz="1100" b="0" i="0" u="none" strike="noStrike" dirty="0">
                        <a:solidFill>
                          <a:srgbClr val="000000"/>
                        </a:solidFill>
                        <a:effectLst/>
                        <a:latin typeface="+mn-lt"/>
                      </a:endParaRPr>
                    </a:p>
                  </a:txBody>
                  <a:tcPr marL="8537" marR="8537" marT="8537" marB="0" anchor="ctr"/>
                </a:tc>
              </a:tr>
              <a:tr h="0">
                <a:tc>
                  <a:txBody>
                    <a:bodyPr/>
                    <a:lstStyle/>
                    <a:p>
                      <a:pPr algn="l" fontAlgn="b"/>
                      <a:r>
                        <a:rPr lang="en-US" sz="1100" u="none" strike="noStrike">
                          <a:effectLst/>
                          <a:latin typeface="+mn-lt"/>
                        </a:rPr>
                        <a:t>MTA Chief Financial Officer</a:t>
                      </a:r>
                      <a:endParaRPr lang="en-US" sz="1100" b="0" i="0" u="none" strike="noStrike">
                        <a:solidFill>
                          <a:srgbClr val="000000"/>
                        </a:solidFill>
                        <a:effectLst/>
                        <a:latin typeface="+mn-lt"/>
                      </a:endParaRPr>
                    </a:p>
                  </a:txBody>
                  <a:tcPr marL="8537" marR="8537" marT="8537" marB="0" anchor="ctr"/>
                </a:tc>
                <a:tc>
                  <a:txBody>
                    <a:bodyPr/>
                    <a:lstStyle/>
                    <a:p>
                      <a:pPr algn="l" fontAlgn="b"/>
                      <a:r>
                        <a:rPr lang="en-US" sz="1100" u="none" strike="noStrike" dirty="0">
                          <a:effectLst/>
                          <a:latin typeface="+mn-lt"/>
                        </a:rPr>
                        <a:t>Frances Chou</a:t>
                      </a:r>
                      <a:endParaRPr lang="en-US" sz="1100" b="0" i="0" u="none" strike="noStrike" dirty="0">
                        <a:solidFill>
                          <a:srgbClr val="000000"/>
                        </a:solidFill>
                        <a:effectLst/>
                        <a:latin typeface="+mn-lt"/>
                      </a:endParaRPr>
                    </a:p>
                  </a:txBody>
                  <a:tcPr marL="8537" marR="8537" marT="8537" marB="0" anchor="ctr"/>
                </a:tc>
                <a:tc>
                  <a:txBody>
                    <a:bodyPr/>
                    <a:lstStyle/>
                    <a:p>
                      <a:pPr algn="l" fontAlgn="b"/>
                      <a:r>
                        <a:rPr lang="en-US" sz="1100" u="none" strike="noStrike">
                          <a:effectLst/>
                          <a:latin typeface="+mn-lt"/>
                        </a:rPr>
                        <a:t>Assistant Director, MTA Budget</a:t>
                      </a:r>
                      <a:endParaRPr lang="en-US" sz="1100" b="0" i="0" u="none" strike="noStrike">
                        <a:solidFill>
                          <a:srgbClr val="000000"/>
                        </a:solidFill>
                        <a:effectLst/>
                        <a:latin typeface="+mn-lt"/>
                      </a:endParaRPr>
                    </a:p>
                  </a:txBody>
                  <a:tcPr marL="8537" marR="8537" marT="8537" marB="0" anchor="ctr"/>
                </a:tc>
              </a:tr>
              <a:tr h="0">
                <a:tc>
                  <a:txBody>
                    <a:bodyPr/>
                    <a:lstStyle/>
                    <a:p>
                      <a:pPr algn="l" fontAlgn="b"/>
                      <a:r>
                        <a:rPr lang="en-US" sz="1100" u="none" strike="noStrike">
                          <a:effectLst/>
                          <a:latin typeface="+mn-lt"/>
                        </a:rPr>
                        <a:t>NYCT, President</a:t>
                      </a:r>
                      <a:endParaRPr lang="en-US" sz="1100" b="0" i="0" u="none" strike="noStrike">
                        <a:solidFill>
                          <a:srgbClr val="000000"/>
                        </a:solidFill>
                        <a:effectLst/>
                        <a:latin typeface="+mn-lt"/>
                      </a:endParaRPr>
                    </a:p>
                  </a:txBody>
                  <a:tcPr marL="8537" marR="8537" marT="8537" marB="0" anchor="ctr"/>
                </a:tc>
                <a:tc>
                  <a:txBody>
                    <a:bodyPr/>
                    <a:lstStyle/>
                    <a:p>
                      <a:pPr algn="l" fontAlgn="b"/>
                      <a:r>
                        <a:rPr lang="en-US" sz="1100" u="none" strike="noStrike" dirty="0">
                          <a:effectLst/>
                          <a:latin typeface="+mn-lt"/>
                        </a:rPr>
                        <a:t>James </a:t>
                      </a:r>
                      <a:r>
                        <a:rPr lang="en-US" sz="1100" u="none" strike="noStrike" dirty="0" err="1">
                          <a:effectLst/>
                          <a:latin typeface="+mn-lt"/>
                        </a:rPr>
                        <a:t>Masella</a:t>
                      </a:r>
                      <a:endParaRPr lang="en-US" sz="1100" b="0" i="0" u="none" strike="noStrike" dirty="0">
                        <a:solidFill>
                          <a:srgbClr val="000000"/>
                        </a:solidFill>
                        <a:effectLst/>
                        <a:latin typeface="+mn-lt"/>
                      </a:endParaRPr>
                    </a:p>
                  </a:txBody>
                  <a:tcPr marL="8537" marR="8537" marT="8537" marB="0" anchor="ctr"/>
                </a:tc>
                <a:tc>
                  <a:txBody>
                    <a:bodyPr/>
                    <a:lstStyle/>
                    <a:p>
                      <a:pPr algn="l" fontAlgn="b"/>
                      <a:r>
                        <a:rPr lang="en-US" sz="1100" u="none" strike="noStrike">
                          <a:effectLst/>
                          <a:latin typeface="+mn-lt"/>
                        </a:rPr>
                        <a:t>AVP, NYCT Employee Benefits</a:t>
                      </a:r>
                      <a:endParaRPr lang="en-US" sz="1100" b="0" i="0" u="none" strike="noStrike">
                        <a:solidFill>
                          <a:srgbClr val="000000"/>
                        </a:solidFill>
                        <a:effectLst/>
                        <a:latin typeface="+mn-lt"/>
                      </a:endParaRPr>
                    </a:p>
                  </a:txBody>
                  <a:tcPr marL="8537" marR="8537" marT="8537" marB="0" anchor="ctr"/>
                </a:tc>
              </a:tr>
              <a:tr h="0">
                <a:tc>
                  <a:txBody>
                    <a:bodyPr/>
                    <a:lstStyle/>
                    <a:p>
                      <a:pPr algn="l" fontAlgn="b"/>
                      <a:r>
                        <a:rPr lang="en-US" sz="1100" u="none" strike="noStrike" dirty="0">
                          <a:effectLst/>
                          <a:latin typeface="+mn-lt"/>
                        </a:rPr>
                        <a:t>TBTA, President</a:t>
                      </a:r>
                      <a:endParaRPr lang="en-US" sz="1100" b="0" i="0" u="none" strike="noStrike" dirty="0">
                        <a:solidFill>
                          <a:srgbClr val="000000"/>
                        </a:solidFill>
                        <a:effectLst/>
                        <a:latin typeface="+mn-lt"/>
                      </a:endParaRPr>
                    </a:p>
                  </a:txBody>
                  <a:tcPr marL="8537" marR="8537" marT="8537" marB="0" anchor="ctr"/>
                </a:tc>
                <a:tc>
                  <a:txBody>
                    <a:bodyPr/>
                    <a:lstStyle/>
                    <a:p>
                      <a:pPr algn="l" fontAlgn="b"/>
                      <a:r>
                        <a:rPr lang="en-US" sz="1100" u="none" strike="noStrike" dirty="0">
                          <a:effectLst/>
                          <a:latin typeface="+mn-lt"/>
                        </a:rPr>
                        <a:t>Olga </a:t>
                      </a:r>
                      <a:r>
                        <a:rPr lang="en-US" sz="1100" u="none" strike="noStrike" dirty="0" err="1">
                          <a:effectLst/>
                          <a:latin typeface="+mn-lt"/>
                        </a:rPr>
                        <a:t>Chernat</a:t>
                      </a:r>
                      <a:endParaRPr lang="en-US" sz="1100" b="0" i="0" u="none" strike="noStrike" dirty="0">
                        <a:solidFill>
                          <a:srgbClr val="000000"/>
                        </a:solidFill>
                        <a:effectLst/>
                        <a:latin typeface="+mn-lt"/>
                      </a:endParaRPr>
                    </a:p>
                  </a:txBody>
                  <a:tcPr marL="8537" marR="8537" marT="8537" marB="0" anchor="ctr"/>
                </a:tc>
                <a:tc>
                  <a:txBody>
                    <a:bodyPr/>
                    <a:lstStyle/>
                    <a:p>
                      <a:pPr algn="l" fontAlgn="b"/>
                      <a:r>
                        <a:rPr lang="en-US" sz="1100" u="none" strike="noStrike" dirty="0">
                          <a:effectLst/>
                          <a:latin typeface="+mn-lt"/>
                        </a:rPr>
                        <a:t>Deputy Director, MTA Finance</a:t>
                      </a:r>
                      <a:endParaRPr lang="en-US" sz="1100" b="0" i="0" u="none" strike="noStrike" dirty="0">
                        <a:solidFill>
                          <a:srgbClr val="000000"/>
                        </a:solidFill>
                        <a:effectLst/>
                        <a:latin typeface="+mn-lt"/>
                      </a:endParaRPr>
                    </a:p>
                  </a:txBody>
                  <a:tcPr marL="8537" marR="8537" marT="8537" marB="0" anchor="ctr"/>
                </a:tc>
              </a:tr>
              <a:tr h="0">
                <a:tc>
                  <a:txBody>
                    <a:bodyPr/>
                    <a:lstStyle/>
                    <a:p>
                      <a:pPr algn="l" fontAlgn="b"/>
                      <a:r>
                        <a:rPr lang="en-US" sz="1100" u="none" strike="noStrike">
                          <a:effectLst/>
                          <a:latin typeface="+mn-lt"/>
                        </a:rPr>
                        <a:t>Metro North</a:t>
                      </a:r>
                      <a:endParaRPr lang="en-US" sz="1100" b="0" i="0" u="none" strike="noStrike">
                        <a:solidFill>
                          <a:srgbClr val="000000"/>
                        </a:solidFill>
                        <a:effectLst/>
                        <a:latin typeface="+mn-lt"/>
                      </a:endParaRPr>
                    </a:p>
                  </a:txBody>
                  <a:tcPr marL="8537" marR="8537" marT="8537" marB="0" anchor="ctr"/>
                </a:tc>
                <a:tc>
                  <a:txBody>
                    <a:bodyPr/>
                    <a:lstStyle/>
                    <a:p>
                      <a:pPr algn="l" fontAlgn="b"/>
                      <a:r>
                        <a:rPr lang="en-US" sz="1100" u="none" strike="noStrike" dirty="0">
                          <a:effectLst/>
                          <a:latin typeface="+mn-lt"/>
                        </a:rPr>
                        <a:t>James McGovern</a:t>
                      </a:r>
                      <a:endParaRPr lang="en-US" sz="1100" b="0" i="0" u="none" strike="noStrike" dirty="0">
                        <a:solidFill>
                          <a:srgbClr val="000000"/>
                        </a:solidFill>
                        <a:effectLst/>
                        <a:latin typeface="+mn-lt"/>
                      </a:endParaRPr>
                    </a:p>
                  </a:txBody>
                  <a:tcPr marL="8537" marR="8537" marT="8537" marB="0" anchor="ctr"/>
                </a:tc>
                <a:tc>
                  <a:txBody>
                    <a:bodyPr/>
                    <a:lstStyle/>
                    <a:p>
                      <a:pPr algn="l" fontAlgn="b"/>
                      <a:r>
                        <a:rPr lang="en-US" sz="1100" u="none" strike="noStrike" dirty="0">
                          <a:effectLst/>
                          <a:latin typeface="+mn-lt"/>
                        </a:rPr>
                        <a:t>Controller, MNR</a:t>
                      </a:r>
                      <a:endParaRPr lang="en-US" sz="1100" b="0" i="0" u="none" strike="noStrike" dirty="0">
                        <a:solidFill>
                          <a:srgbClr val="000000"/>
                        </a:solidFill>
                        <a:effectLst/>
                        <a:latin typeface="+mn-lt"/>
                      </a:endParaRPr>
                    </a:p>
                  </a:txBody>
                  <a:tcPr marL="8537" marR="8537" marT="8537" marB="0" anchor="ctr"/>
                </a:tc>
              </a:tr>
              <a:tr h="0">
                <a:tc>
                  <a:txBody>
                    <a:bodyPr/>
                    <a:lstStyle/>
                    <a:p>
                      <a:pPr algn="l" fontAlgn="b"/>
                      <a:r>
                        <a:rPr lang="en-US" sz="1100" u="none" strike="noStrike">
                          <a:effectLst/>
                          <a:latin typeface="+mn-lt"/>
                        </a:rPr>
                        <a:t>Long Island Railroad</a:t>
                      </a:r>
                      <a:endParaRPr lang="en-US" sz="1100" b="0" i="0" u="none" strike="noStrike">
                        <a:solidFill>
                          <a:srgbClr val="000000"/>
                        </a:solidFill>
                        <a:effectLst/>
                        <a:latin typeface="+mn-lt"/>
                      </a:endParaRPr>
                    </a:p>
                  </a:txBody>
                  <a:tcPr marL="8537" marR="8537" marT="8537" marB="0" anchor="ctr"/>
                </a:tc>
                <a:tc>
                  <a:txBody>
                    <a:bodyPr/>
                    <a:lstStyle/>
                    <a:p>
                      <a:pPr algn="l" fontAlgn="b"/>
                      <a:r>
                        <a:rPr lang="en-US" sz="1100" u="none" strike="noStrike" dirty="0">
                          <a:effectLst/>
                          <a:latin typeface="+mn-lt"/>
                        </a:rPr>
                        <a:t>Michael Reilly</a:t>
                      </a:r>
                      <a:endParaRPr lang="en-US" sz="1100" b="0" i="0" u="none" strike="noStrike" dirty="0">
                        <a:solidFill>
                          <a:srgbClr val="000000"/>
                        </a:solidFill>
                        <a:effectLst/>
                        <a:latin typeface="+mn-lt"/>
                      </a:endParaRPr>
                    </a:p>
                  </a:txBody>
                  <a:tcPr marL="8537" marR="8537" marT="8537" marB="0" anchor="ctr"/>
                </a:tc>
                <a:tc>
                  <a:txBody>
                    <a:bodyPr/>
                    <a:lstStyle/>
                    <a:p>
                      <a:pPr algn="l" fontAlgn="b"/>
                      <a:r>
                        <a:rPr lang="en-US" sz="1100" u="none" strike="noStrike" dirty="0">
                          <a:effectLst/>
                          <a:latin typeface="+mn-lt"/>
                        </a:rPr>
                        <a:t>Controller, LIRR</a:t>
                      </a:r>
                      <a:endParaRPr lang="en-US" sz="1100" b="0" i="0" u="none" strike="noStrike" dirty="0">
                        <a:solidFill>
                          <a:srgbClr val="000000"/>
                        </a:solidFill>
                        <a:effectLst/>
                        <a:latin typeface="+mn-lt"/>
                      </a:endParaRPr>
                    </a:p>
                  </a:txBody>
                  <a:tcPr marL="8537" marR="8537" marT="8537" marB="0" anchor="ctr"/>
                </a:tc>
              </a:tr>
              <a:tr h="0">
                <a:tc>
                  <a:txBody>
                    <a:bodyPr/>
                    <a:lstStyle/>
                    <a:p>
                      <a:pPr algn="l" fontAlgn="b"/>
                      <a:r>
                        <a:rPr lang="en-US" sz="1100" u="none" strike="noStrike" dirty="0">
                          <a:effectLst/>
                          <a:latin typeface="+mn-lt"/>
                        </a:rPr>
                        <a:t>MTA Bus</a:t>
                      </a:r>
                      <a:endParaRPr lang="en-US" sz="1100" b="0" i="0" u="none" strike="noStrike" dirty="0">
                        <a:solidFill>
                          <a:srgbClr val="000000"/>
                        </a:solidFill>
                        <a:effectLst/>
                        <a:latin typeface="+mn-lt"/>
                      </a:endParaRPr>
                    </a:p>
                  </a:txBody>
                  <a:tcPr marL="8537" marR="8537" marT="8537" marB="0" anchor="ctr"/>
                </a:tc>
                <a:tc>
                  <a:txBody>
                    <a:bodyPr/>
                    <a:lstStyle/>
                    <a:p>
                      <a:pPr algn="l" fontAlgn="b"/>
                      <a:r>
                        <a:rPr lang="en-US" sz="1100" u="none" strike="noStrike">
                          <a:effectLst/>
                          <a:latin typeface="+mn-lt"/>
                        </a:rPr>
                        <a:t>Roy Grey-Stewart</a:t>
                      </a:r>
                      <a:endParaRPr lang="en-US" sz="1100" b="0" i="0" u="none" strike="noStrike">
                        <a:solidFill>
                          <a:srgbClr val="000000"/>
                        </a:solidFill>
                        <a:effectLst/>
                        <a:latin typeface="+mn-lt"/>
                      </a:endParaRPr>
                    </a:p>
                  </a:txBody>
                  <a:tcPr marL="8537" marR="8537" marT="8537" marB="0" anchor="ctr"/>
                </a:tc>
                <a:tc>
                  <a:txBody>
                    <a:bodyPr/>
                    <a:lstStyle/>
                    <a:p>
                      <a:pPr algn="l" fontAlgn="b"/>
                      <a:r>
                        <a:rPr lang="en-US" sz="1100" u="none" strike="noStrike" dirty="0">
                          <a:effectLst/>
                          <a:latin typeface="+mn-lt"/>
                        </a:rPr>
                        <a:t>Director of Finance, MTA Bus</a:t>
                      </a:r>
                      <a:endParaRPr lang="en-US" sz="1100" b="0" i="0" u="none" strike="noStrike" dirty="0">
                        <a:solidFill>
                          <a:srgbClr val="000000"/>
                        </a:solidFill>
                        <a:effectLst/>
                        <a:latin typeface="+mn-lt"/>
                      </a:endParaRPr>
                    </a:p>
                  </a:txBody>
                  <a:tcPr marL="8537" marR="8537" marT="8537" marB="0" anchor="ctr"/>
                </a:tc>
              </a:tr>
            </a:tbl>
          </a:graphicData>
        </a:graphic>
      </p:graphicFrame>
      <p:sp>
        <p:nvSpPr>
          <p:cNvPr id="8" name="Title 2"/>
          <p:cNvSpPr txBox="1">
            <a:spLocks/>
          </p:cNvSpPr>
          <p:nvPr/>
        </p:nvSpPr>
        <p:spPr>
          <a:xfrm>
            <a:off x="85725" y="253809"/>
            <a:ext cx="8229600" cy="461665"/>
          </a:xfrm>
          <a:prstGeom prst="rect">
            <a:avLst/>
          </a:prstGeom>
          <a:noFill/>
        </p:spPr>
        <p:txBody>
          <a:bodyPr wrap="square" rtlCol="0">
            <a:spAutoFit/>
          </a:bodyPr>
          <a:lstStyle>
            <a:lvl1pPr algn="ctr" defTabSz="457200" rtl="0" eaLnBrk="1" latinLnBrk="0" hangingPunct="1">
              <a:spcBef>
                <a:spcPct val="0"/>
              </a:spcBef>
              <a:buNone/>
              <a:defRPr sz="3600" b="1" i="0" kern="1200">
                <a:solidFill>
                  <a:schemeClr val="tx1"/>
                </a:solidFill>
                <a:latin typeface="Arial"/>
                <a:ea typeface="+mj-ea"/>
                <a:cs typeface="Arial"/>
              </a:defRPr>
            </a:lvl1pPr>
          </a:lstStyle>
          <a:p>
            <a:pPr algn="l"/>
            <a:r>
              <a:rPr lang="en-US" sz="2400" dirty="0" smtClean="0">
                <a:solidFill>
                  <a:srgbClr val="222F8F"/>
                </a:solidFill>
                <a:latin typeface="+mn-lt"/>
                <a:ea typeface="+mn-ea"/>
                <a:cs typeface="+mn-cs"/>
              </a:rPr>
              <a:t>MTA </a:t>
            </a:r>
            <a:r>
              <a:rPr lang="en-US" sz="2400" smtClean="0">
                <a:solidFill>
                  <a:srgbClr val="222F8F"/>
                </a:solidFill>
                <a:latin typeface="+mn-lt"/>
                <a:ea typeface="+mn-ea"/>
                <a:cs typeface="+mn-cs"/>
              </a:rPr>
              <a:t>Sponsored Retirement Plans</a:t>
            </a:r>
            <a:endParaRPr lang="en-US" sz="2400" dirty="0">
              <a:solidFill>
                <a:srgbClr val="222F8F"/>
              </a:solidFill>
              <a:latin typeface="+mn-lt"/>
              <a:ea typeface="+mn-ea"/>
              <a:cs typeface="+mn-cs"/>
            </a:endParaRPr>
          </a:p>
        </p:txBody>
      </p:sp>
    </p:spTree>
    <p:extLst>
      <p:ext uri="{BB962C8B-B14F-4D97-AF65-F5344CB8AC3E}">
        <p14:creationId xmlns:p14="http://schemas.microsoft.com/office/powerpoint/2010/main" val="207527762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p:cNvGraphicFramePr>
            <a:graphicFrameLocks noGrp="1"/>
          </p:cNvGraphicFramePr>
          <p:nvPr>
            <p:extLst>
              <p:ext uri="{D42A27DB-BD31-4B8C-83A1-F6EECF244321}">
                <p14:modId xmlns:p14="http://schemas.microsoft.com/office/powerpoint/2010/main" val="1105620323"/>
              </p:ext>
            </p:extLst>
          </p:nvPr>
        </p:nvGraphicFramePr>
        <p:xfrm>
          <a:off x="2542693" y="2762982"/>
          <a:ext cx="3668921" cy="777240"/>
        </p:xfrm>
        <a:graphic>
          <a:graphicData uri="http://schemas.openxmlformats.org/drawingml/2006/table">
            <a:tbl>
              <a:tblPr>
                <a:tableStyleId>{2D5ABB26-0587-4C30-8999-92F81FD0307C}</a:tableStyleId>
              </a:tblPr>
              <a:tblGrid>
                <a:gridCol w="2271046"/>
                <a:gridCol w="1397875"/>
              </a:tblGrid>
              <a:tr h="0">
                <a:tc>
                  <a:txBody>
                    <a:bodyPr/>
                    <a:lstStyle/>
                    <a:p>
                      <a:pPr algn="l" fontAlgn="b"/>
                      <a:r>
                        <a:rPr lang="en-US" sz="1100" u="none" strike="noStrike" dirty="0">
                          <a:effectLst/>
                        </a:rPr>
                        <a:t>MTA Chief Investment Officer</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Sean Crawford</a:t>
                      </a:r>
                      <a:endParaRPr lang="en-US" sz="1100" b="0" i="0" u="none" strike="noStrike">
                        <a:solidFill>
                          <a:srgbClr val="000000"/>
                        </a:solidFill>
                        <a:effectLst/>
                        <a:latin typeface="Calibri" panose="020F0502020204030204" pitchFamily="34" charset="0"/>
                      </a:endParaRPr>
                    </a:p>
                  </a:txBody>
                  <a:tcPr marL="9525" marR="9525" marT="9525" marB="0" anchor="b"/>
                </a:tc>
              </a:tr>
              <a:tr h="200025">
                <a:tc>
                  <a:txBody>
                    <a:bodyPr/>
                    <a:lstStyle/>
                    <a:p>
                      <a:pPr algn="l" fontAlgn="b"/>
                      <a:r>
                        <a:rPr lang="en-US" sz="1100" u="none" strike="noStrike">
                          <a:effectLst/>
                        </a:rPr>
                        <a:t>Investment Advisor</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NEPC, LLC</a:t>
                      </a:r>
                      <a:endParaRPr lang="en-US" sz="1100" b="0" i="0" u="none" strike="noStrike">
                        <a:solidFill>
                          <a:srgbClr val="000000"/>
                        </a:solidFill>
                        <a:effectLst/>
                        <a:latin typeface="Calibri" panose="020F0502020204030204" pitchFamily="34" charset="0"/>
                      </a:endParaRPr>
                    </a:p>
                  </a:txBody>
                  <a:tcPr marL="9525" marR="9525" marT="9525" marB="0" anchor="b"/>
                </a:tc>
              </a:tr>
              <a:tr h="200025">
                <a:tc>
                  <a:txBody>
                    <a:bodyPr/>
                    <a:lstStyle/>
                    <a:p>
                      <a:pPr algn="l" fontAlgn="b"/>
                      <a:r>
                        <a:rPr lang="en-US" sz="1100" u="none" strike="noStrike" dirty="0">
                          <a:effectLst/>
                        </a:rPr>
                        <a:t>Actuary</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Milliman, USA</a:t>
                      </a:r>
                      <a:endParaRPr lang="en-US" sz="1100" b="0" i="0" u="none" strike="noStrike">
                        <a:solidFill>
                          <a:srgbClr val="000000"/>
                        </a:solidFill>
                        <a:effectLst/>
                        <a:latin typeface="Calibri" panose="020F0502020204030204" pitchFamily="34" charset="0"/>
                      </a:endParaRPr>
                    </a:p>
                  </a:txBody>
                  <a:tcPr marL="9525" marR="9525" marT="9525" marB="0" anchor="b"/>
                </a:tc>
              </a:tr>
              <a:tr h="200025">
                <a:tc>
                  <a:txBody>
                    <a:bodyPr/>
                    <a:lstStyle/>
                    <a:p>
                      <a:pPr algn="l" fontAlgn="b"/>
                      <a:r>
                        <a:rPr lang="en-US" sz="1100" u="none" strike="noStrike" dirty="0">
                          <a:effectLst/>
                        </a:rPr>
                        <a:t>Trustee</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dirty="0">
                          <a:effectLst/>
                        </a:rPr>
                        <a:t>J P Morgan Chase</a:t>
                      </a:r>
                      <a:endParaRPr lang="en-US" sz="1100" b="0" i="0" u="none" strike="noStrike" dirty="0">
                        <a:solidFill>
                          <a:srgbClr val="000000"/>
                        </a:solidFill>
                        <a:effectLst/>
                        <a:latin typeface="Calibri" panose="020F0502020204030204" pitchFamily="34" charset="0"/>
                      </a:endParaRPr>
                    </a:p>
                  </a:txBody>
                  <a:tcPr marL="9525" marR="9525" marT="9525" marB="0" anchor="b"/>
                </a:tc>
              </a:tr>
            </a:tbl>
          </a:graphicData>
        </a:graphic>
      </p:graphicFrame>
      <p:sp>
        <p:nvSpPr>
          <p:cNvPr id="2" name="Slide Number Placeholder 1"/>
          <p:cNvSpPr>
            <a:spLocks noGrp="1"/>
          </p:cNvSpPr>
          <p:nvPr>
            <p:ph type="sldNum" sz="quarter" idx="12"/>
          </p:nvPr>
        </p:nvSpPr>
        <p:spPr/>
        <p:txBody>
          <a:bodyPr/>
          <a:lstStyle/>
          <a:p>
            <a:fld id="{CEDF6D6C-5AA7-4844-B80C-6FB67B21D5FB}" type="slidenum">
              <a:rPr lang="en-US" smtClean="0"/>
              <a:t>16</a:t>
            </a:fld>
            <a:endParaRPr lang="en-US"/>
          </a:p>
        </p:txBody>
      </p:sp>
      <p:graphicFrame>
        <p:nvGraphicFramePr>
          <p:cNvPr id="3" name="Table 2"/>
          <p:cNvGraphicFramePr>
            <a:graphicFrameLocks noGrp="1"/>
          </p:cNvGraphicFramePr>
          <p:nvPr>
            <p:extLst>
              <p:ext uri="{D42A27DB-BD31-4B8C-83A1-F6EECF244321}">
                <p14:modId xmlns:p14="http://schemas.microsoft.com/office/powerpoint/2010/main" val="2569705"/>
              </p:ext>
            </p:extLst>
          </p:nvPr>
        </p:nvGraphicFramePr>
        <p:xfrm>
          <a:off x="914401" y="1072399"/>
          <a:ext cx="7325710" cy="1400879"/>
        </p:xfrm>
        <a:graphic>
          <a:graphicData uri="http://schemas.openxmlformats.org/drawingml/2006/table">
            <a:tbl>
              <a:tblPr>
                <a:tableStyleId>{2D5ABB26-0587-4C30-8999-92F81FD0307C}</a:tableStyleId>
              </a:tblPr>
              <a:tblGrid>
                <a:gridCol w="2766139"/>
                <a:gridCol w="2218991"/>
                <a:gridCol w="2340580"/>
              </a:tblGrid>
              <a:tr h="0">
                <a:tc gridSpan="3">
                  <a:txBody>
                    <a:bodyPr/>
                    <a:lstStyle/>
                    <a:p>
                      <a:pPr algn="ctr" fontAlgn="b"/>
                      <a:r>
                        <a:rPr lang="en-US" sz="1100" b="1" u="none" strike="noStrike" dirty="0">
                          <a:effectLst/>
                          <a:latin typeface="+mn-lt"/>
                          <a:ea typeface="Calibri" charset="0"/>
                          <a:cs typeface="Calibri" charset="0"/>
                        </a:rPr>
                        <a:t>MTA Retiree Welfare Benefits Plan  (OPEB)</a:t>
                      </a:r>
                      <a:endParaRPr lang="en-US" sz="1100" b="1" i="0" u="none" strike="noStrike" dirty="0">
                        <a:solidFill>
                          <a:srgbClr val="0070C0"/>
                        </a:solidFill>
                        <a:effectLst/>
                        <a:latin typeface="+mn-lt"/>
                        <a:ea typeface="Calibri" charset="0"/>
                        <a:cs typeface="Calibri" charset="0"/>
                      </a:endParaRPr>
                    </a:p>
                  </a:txBody>
                  <a:tcPr marL="8537" marR="8537" marT="8537" marB="0" anchor="b"/>
                </a:tc>
                <a:tc hMerge="1">
                  <a:txBody>
                    <a:bodyPr/>
                    <a:lstStyle/>
                    <a:p>
                      <a:endParaRPr lang="en-US"/>
                    </a:p>
                  </a:txBody>
                  <a:tcPr/>
                </a:tc>
                <a:tc hMerge="1">
                  <a:txBody>
                    <a:bodyPr/>
                    <a:lstStyle/>
                    <a:p>
                      <a:endParaRPr lang="en-US"/>
                    </a:p>
                  </a:txBody>
                  <a:tcPr/>
                </a:tc>
              </a:tr>
              <a:tr h="0">
                <a:tc gridSpan="3">
                  <a:txBody>
                    <a:bodyPr/>
                    <a:lstStyle/>
                    <a:p>
                      <a:pPr algn="ctr" fontAlgn="b"/>
                      <a:r>
                        <a:rPr lang="en-US" sz="1100" b="1" u="none" strike="noStrike" dirty="0">
                          <a:effectLst/>
                          <a:latin typeface="+mn-lt"/>
                          <a:ea typeface="Calibri" charset="0"/>
                          <a:cs typeface="Calibri" charset="0"/>
                        </a:rPr>
                        <a:t>Board of Managers</a:t>
                      </a:r>
                      <a:endParaRPr lang="en-US" sz="1100" b="1" i="0" u="none" strike="noStrike" dirty="0">
                        <a:solidFill>
                          <a:srgbClr val="0070C0"/>
                        </a:solidFill>
                        <a:effectLst/>
                        <a:latin typeface="+mn-lt"/>
                        <a:ea typeface="Calibri" charset="0"/>
                        <a:cs typeface="Calibri" charset="0"/>
                      </a:endParaRPr>
                    </a:p>
                  </a:txBody>
                  <a:tcPr marL="8537" marR="8537" marT="8537" marB="0" anchor="b"/>
                </a:tc>
                <a:tc hMerge="1">
                  <a:txBody>
                    <a:bodyPr/>
                    <a:lstStyle/>
                    <a:p>
                      <a:endParaRPr lang="en-US"/>
                    </a:p>
                  </a:txBody>
                  <a:tcPr/>
                </a:tc>
                <a:tc hMerge="1">
                  <a:txBody>
                    <a:bodyPr/>
                    <a:lstStyle/>
                    <a:p>
                      <a:endParaRPr lang="en-US"/>
                    </a:p>
                  </a:txBody>
                  <a:tcPr/>
                </a:tc>
              </a:tr>
              <a:tr h="0">
                <a:tc>
                  <a:txBody>
                    <a:bodyPr/>
                    <a:lstStyle/>
                    <a:p>
                      <a:pPr algn="l" fontAlgn="b"/>
                      <a:endParaRPr lang="en-US" sz="1100" b="0" i="0" u="none" strike="noStrike" dirty="0">
                        <a:solidFill>
                          <a:srgbClr val="000000"/>
                        </a:solidFill>
                        <a:effectLst/>
                        <a:latin typeface="+mn-lt"/>
                        <a:ea typeface="Calibri" charset="0"/>
                        <a:cs typeface="Calibri" charset="0"/>
                      </a:endParaRPr>
                    </a:p>
                  </a:txBody>
                  <a:tcPr marL="8537" marR="8537" marT="8537" marB="0" anchor="b"/>
                </a:tc>
                <a:tc>
                  <a:txBody>
                    <a:bodyPr/>
                    <a:lstStyle/>
                    <a:p>
                      <a:pPr algn="l" fontAlgn="b"/>
                      <a:endParaRPr lang="en-US" sz="1100" b="0" i="0" u="none" strike="noStrike">
                        <a:solidFill>
                          <a:srgbClr val="000000"/>
                        </a:solidFill>
                        <a:effectLst/>
                        <a:latin typeface="+mn-lt"/>
                        <a:ea typeface="Calibri" charset="0"/>
                        <a:cs typeface="Calibri" charset="0"/>
                      </a:endParaRPr>
                    </a:p>
                  </a:txBody>
                  <a:tcPr marL="8537" marR="8537" marT="8537" marB="0" anchor="b"/>
                </a:tc>
                <a:tc>
                  <a:txBody>
                    <a:bodyPr/>
                    <a:lstStyle/>
                    <a:p>
                      <a:pPr algn="l" fontAlgn="b"/>
                      <a:endParaRPr lang="en-US" sz="1100" b="0" i="0" u="none" strike="noStrike">
                        <a:solidFill>
                          <a:srgbClr val="000000"/>
                        </a:solidFill>
                        <a:effectLst/>
                        <a:latin typeface="+mn-lt"/>
                        <a:ea typeface="Calibri" charset="0"/>
                        <a:cs typeface="Calibri" charset="0"/>
                      </a:endParaRPr>
                    </a:p>
                  </a:txBody>
                  <a:tcPr marL="8537" marR="8537" marT="8537" marB="0" anchor="b"/>
                </a:tc>
              </a:tr>
              <a:tr h="0">
                <a:tc>
                  <a:txBody>
                    <a:bodyPr/>
                    <a:lstStyle/>
                    <a:p>
                      <a:pPr algn="l" fontAlgn="b"/>
                      <a:r>
                        <a:rPr lang="en-US" sz="1100" u="sng" strike="noStrike">
                          <a:effectLst/>
                          <a:latin typeface="+mn-lt"/>
                          <a:ea typeface="Calibri" charset="0"/>
                          <a:cs typeface="Calibri" charset="0"/>
                        </a:rPr>
                        <a:t>MEMBER</a:t>
                      </a:r>
                      <a:endParaRPr lang="en-US" sz="1100" b="1" i="0" u="sng" strike="noStrike">
                        <a:solidFill>
                          <a:srgbClr val="000000"/>
                        </a:solidFill>
                        <a:effectLst/>
                        <a:latin typeface="+mn-lt"/>
                        <a:ea typeface="Calibri" charset="0"/>
                        <a:cs typeface="Calibri" charset="0"/>
                      </a:endParaRPr>
                    </a:p>
                  </a:txBody>
                  <a:tcPr marL="8537" marR="8537" marT="8537" marB="0" anchor="b"/>
                </a:tc>
                <a:tc>
                  <a:txBody>
                    <a:bodyPr/>
                    <a:lstStyle/>
                    <a:p>
                      <a:pPr algn="l" fontAlgn="b"/>
                      <a:r>
                        <a:rPr lang="en-US" sz="1100" u="sng" strike="noStrike">
                          <a:effectLst/>
                          <a:latin typeface="+mn-lt"/>
                          <a:ea typeface="Calibri" charset="0"/>
                          <a:cs typeface="Calibri" charset="0"/>
                        </a:rPr>
                        <a:t>DESIGNEE</a:t>
                      </a:r>
                      <a:endParaRPr lang="en-US" sz="1100" b="1" i="0" u="sng" strike="noStrike">
                        <a:solidFill>
                          <a:srgbClr val="000000"/>
                        </a:solidFill>
                        <a:effectLst/>
                        <a:latin typeface="+mn-lt"/>
                        <a:ea typeface="Calibri" charset="0"/>
                        <a:cs typeface="Calibri" charset="0"/>
                      </a:endParaRPr>
                    </a:p>
                  </a:txBody>
                  <a:tcPr marL="8537" marR="8537" marT="8537" marB="0" anchor="b"/>
                </a:tc>
                <a:tc>
                  <a:txBody>
                    <a:bodyPr/>
                    <a:lstStyle/>
                    <a:p>
                      <a:pPr algn="l" fontAlgn="b"/>
                      <a:r>
                        <a:rPr lang="en-US" sz="1100" u="sng" strike="noStrike">
                          <a:effectLst/>
                          <a:latin typeface="+mn-lt"/>
                          <a:ea typeface="Calibri" charset="0"/>
                          <a:cs typeface="Calibri" charset="0"/>
                        </a:rPr>
                        <a:t>MTA TITLE</a:t>
                      </a:r>
                      <a:endParaRPr lang="en-US" sz="1100" b="1" i="0" u="sng" strike="noStrike">
                        <a:solidFill>
                          <a:srgbClr val="000000"/>
                        </a:solidFill>
                        <a:effectLst/>
                        <a:latin typeface="+mn-lt"/>
                        <a:ea typeface="Calibri" charset="0"/>
                        <a:cs typeface="Calibri" charset="0"/>
                      </a:endParaRPr>
                    </a:p>
                  </a:txBody>
                  <a:tcPr marL="8537" marR="8537" marT="8537" marB="0" anchor="b"/>
                </a:tc>
              </a:tr>
              <a:tr h="0">
                <a:tc>
                  <a:txBody>
                    <a:bodyPr/>
                    <a:lstStyle/>
                    <a:p>
                      <a:pPr algn="l" fontAlgn="t"/>
                      <a:r>
                        <a:rPr lang="en-US" sz="1100" u="none" strike="noStrike" dirty="0">
                          <a:effectLst/>
                          <a:latin typeface="+mn-lt"/>
                          <a:ea typeface="Calibri" charset="0"/>
                          <a:cs typeface="Calibri" charset="0"/>
                        </a:rPr>
                        <a:t>Chairman of the MTA</a:t>
                      </a:r>
                      <a:endParaRPr lang="en-US" sz="1100" b="0" i="0" u="none" strike="noStrike" dirty="0">
                        <a:solidFill>
                          <a:srgbClr val="000000"/>
                        </a:solidFill>
                        <a:effectLst/>
                        <a:latin typeface="+mn-lt"/>
                        <a:ea typeface="Calibri" charset="0"/>
                        <a:cs typeface="Calibri" charset="0"/>
                      </a:endParaRPr>
                    </a:p>
                  </a:txBody>
                  <a:tcPr marL="8537" marR="8537" marT="8537" marB="0"/>
                </a:tc>
                <a:tc>
                  <a:txBody>
                    <a:bodyPr/>
                    <a:lstStyle/>
                    <a:p>
                      <a:pPr algn="l" fontAlgn="b"/>
                      <a:r>
                        <a:rPr lang="en-US" sz="1100" u="none" strike="noStrike" dirty="0">
                          <a:effectLst/>
                          <a:latin typeface="+mn-lt"/>
                          <a:ea typeface="Calibri" charset="0"/>
                          <a:cs typeface="Calibri" charset="0"/>
                        </a:rPr>
                        <a:t>Robert </a:t>
                      </a:r>
                      <a:r>
                        <a:rPr lang="en-US" sz="1100" u="none" strike="noStrike" dirty="0" err="1" smtClean="0">
                          <a:effectLst/>
                          <a:latin typeface="+mn-lt"/>
                          <a:ea typeface="Calibri" charset="0"/>
                          <a:cs typeface="Calibri" charset="0"/>
                        </a:rPr>
                        <a:t>Foran</a:t>
                      </a:r>
                      <a:r>
                        <a:rPr lang="en-US" sz="1100" u="none" strike="noStrike" dirty="0" smtClean="0">
                          <a:effectLst/>
                          <a:latin typeface="+mn-lt"/>
                          <a:ea typeface="Calibri" charset="0"/>
                          <a:cs typeface="Calibri" charset="0"/>
                        </a:rPr>
                        <a:t>,</a:t>
                      </a:r>
                      <a:r>
                        <a:rPr lang="en-US" sz="1100" u="none" strike="noStrike" baseline="0" dirty="0" smtClean="0">
                          <a:effectLst/>
                          <a:latin typeface="+mn-lt"/>
                          <a:ea typeface="Calibri" charset="0"/>
                          <a:cs typeface="Calibri" charset="0"/>
                        </a:rPr>
                        <a:t> </a:t>
                      </a:r>
                      <a:r>
                        <a:rPr lang="en-US" sz="1100" u="none" strike="noStrike" dirty="0" smtClean="0">
                          <a:effectLst/>
                          <a:latin typeface="+mn-lt"/>
                          <a:ea typeface="Calibri" charset="0"/>
                          <a:cs typeface="Calibri" charset="0"/>
                        </a:rPr>
                        <a:t>Chair </a:t>
                      </a:r>
                      <a:r>
                        <a:rPr lang="en-US" sz="1100" u="none" strike="noStrike" dirty="0">
                          <a:effectLst/>
                          <a:latin typeface="+mn-lt"/>
                          <a:ea typeface="Calibri" charset="0"/>
                          <a:cs typeface="Calibri" charset="0"/>
                        </a:rPr>
                        <a:t>of OPEB</a:t>
                      </a:r>
                      <a:endParaRPr lang="en-US" sz="1100" b="0" i="0" u="none" strike="noStrike" dirty="0">
                        <a:solidFill>
                          <a:srgbClr val="000000"/>
                        </a:solidFill>
                        <a:effectLst/>
                        <a:latin typeface="+mn-lt"/>
                        <a:ea typeface="Calibri" charset="0"/>
                        <a:cs typeface="Calibri" charset="0"/>
                      </a:endParaRPr>
                    </a:p>
                  </a:txBody>
                  <a:tcPr marL="8537" marR="8537" marT="8537" marB="0" anchor="b"/>
                </a:tc>
                <a:tc>
                  <a:txBody>
                    <a:bodyPr/>
                    <a:lstStyle/>
                    <a:p>
                      <a:pPr algn="l" fontAlgn="b"/>
                      <a:r>
                        <a:rPr lang="en-US" sz="1100" u="none" strike="noStrike">
                          <a:effectLst/>
                          <a:latin typeface="+mn-lt"/>
                          <a:ea typeface="Calibri" charset="0"/>
                          <a:cs typeface="Calibri" charset="0"/>
                        </a:rPr>
                        <a:t>Chief Financial Officer</a:t>
                      </a:r>
                      <a:endParaRPr lang="en-US" sz="1100" b="0" i="0" u="none" strike="noStrike">
                        <a:solidFill>
                          <a:srgbClr val="000000"/>
                        </a:solidFill>
                        <a:effectLst/>
                        <a:latin typeface="+mn-lt"/>
                        <a:ea typeface="Calibri" charset="0"/>
                        <a:cs typeface="Calibri" charset="0"/>
                      </a:endParaRPr>
                    </a:p>
                  </a:txBody>
                  <a:tcPr marL="8537" marR="8537" marT="8537" marB="0" anchor="b"/>
                </a:tc>
              </a:tr>
              <a:tr h="0">
                <a:tc>
                  <a:txBody>
                    <a:bodyPr/>
                    <a:lstStyle/>
                    <a:p>
                      <a:pPr algn="l" fontAlgn="b"/>
                      <a:r>
                        <a:rPr lang="en-US" sz="1100" u="none" strike="noStrike" dirty="0">
                          <a:effectLst/>
                          <a:latin typeface="+mn-lt"/>
                          <a:ea typeface="Calibri" charset="0"/>
                          <a:cs typeface="Calibri" charset="0"/>
                        </a:rPr>
                        <a:t>MTA Chief Financial Officer</a:t>
                      </a:r>
                      <a:endParaRPr lang="en-US" sz="1100" b="0" i="0" u="none" strike="noStrike" dirty="0">
                        <a:solidFill>
                          <a:srgbClr val="000000"/>
                        </a:solidFill>
                        <a:effectLst/>
                        <a:latin typeface="+mn-lt"/>
                        <a:ea typeface="Calibri" charset="0"/>
                        <a:cs typeface="Calibri" charset="0"/>
                      </a:endParaRPr>
                    </a:p>
                  </a:txBody>
                  <a:tcPr marL="8537" marR="8537" marT="8537" marB="0" anchor="b"/>
                </a:tc>
                <a:tc>
                  <a:txBody>
                    <a:bodyPr/>
                    <a:lstStyle/>
                    <a:p>
                      <a:pPr algn="l" fontAlgn="b"/>
                      <a:r>
                        <a:rPr lang="en-US" sz="1100" u="none" strike="noStrike">
                          <a:effectLst/>
                          <a:latin typeface="+mn-lt"/>
                          <a:ea typeface="Calibri" charset="0"/>
                          <a:cs typeface="Calibri" charset="0"/>
                        </a:rPr>
                        <a:t>Josiane Codio</a:t>
                      </a:r>
                      <a:endParaRPr lang="en-US" sz="1100" b="0" i="0" u="none" strike="noStrike">
                        <a:solidFill>
                          <a:srgbClr val="000000"/>
                        </a:solidFill>
                        <a:effectLst/>
                        <a:latin typeface="+mn-lt"/>
                        <a:ea typeface="Calibri" charset="0"/>
                        <a:cs typeface="Calibri" charset="0"/>
                      </a:endParaRPr>
                    </a:p>
                  </a:txBody>
                  <a:tcPr marL="8537" marR="8537" marT="8537" marB="0" anchor="b"/>
                </a:tc>
                <a:tc>
                  <a:txBody>
                    <a:bodyPr/>
                    <a:lstStyle/>
                    <a:p>
                      <a:pPr algn="l" fontAlgn="b"/>
                      <a:r>
                        <a:rPr lang="en-US" sz="1100" u="none" strike="noStrike">
                          <a:effectLst/>
                          <a:latin typeface="+mn-lt"/>
                          <a:ea typeface="Calibri" charset="0"/>
                          <a:cs typeface="Calibri" charset="0"/>
                        </a:rPr>
                        <a:t>Director, MTA Treasury</a:t>
                      </a:r>
                      <a:endParaRPr lang="en-US" sz="1100" b="0" i="0" u="none" strike="noStrike">
                        <a:solidFill>
                          <a:srgbClr val="000000"/>
                        </a:solidFill>
                        <a:effectLst/>
                        <a:latin typeface="+mn-lt"/>
                        <a:ea typeface="Calibri" charset="0"/>
                        <a:cs typeface="Calibri" charset="0"/>
                      </a:endParaRPr>
                    </a:p>
                  </a:txBody>
                  <a:tcPr marL="8537" marR="8537" marT="8537" marB="0" anchor="b"/>
                </a:tc>
              </a:tr>
              <a:tr h="0">
                <a:tc>
                  <a:txBody>
                    <a:bodyPr/>
                    <a:lstStyle/>
                    <a:p>
                      <a:pPr algn="l" fontAlgn="t"/>
                      <a:r>
                        <a:rPr lang="en-US" sz="1100" u="none" strike="noStrike">
                          <a:effectLst/>
                          <a:latin typeface="+mn-lt"/>
                          <a:ea typeface="Calibri" charset="0"/>
                          <a:cs typeface="Calibri" charset="0"/>
                        </a:rPr>
                        <a:t>MTA Labor Relations</a:t>
                      </a:r>
                      <a:endParaRPr lang="en-US" sz="1100" b="0" i="0" u="none" strike="noStrike">
                        <a:solidFill>
                          <a:srgbClr val="000000"/>
                        </a:solidFill>
                        <a:effectLst/>
                        <a:latin typeface="+mn-lt"/>
                        <a:ea typeface="Calibri" charset="0"/>
                        <a:cs typeface="Calibri" charset="0"/>
                      </a:endParaRPr>
                    </a:p>
                  </a:txBody>
                  <a:tcPr marL="8537" marR="8537" marT="8537" marB="0"/>
                </a:tc>
                <a:tc>
                  <a:txBody>
                    <a:bodyPr/>
                    <a:lstStyle/>
                    <a:p>
                      <a:pPr algn="l" fontAlgn="t"/>
                      <a:r>
                        <a:rPr lang="en-US" sz="1100" u="none" strike="noStrike" dirty="0">
                          <a:effectLst/>
                          <a:latin typeface="+mn-lt"/>
                          <a:ea typeface="Calibri" charset="0"/>
                          <a:cs typeface="Calibri" charset="0"/>
                        </a:rPr>
                        <a:t>Margaret Connor</a:t>
                      </a:r>
                      <a:endParaRPr lang="en-US" sz="1100" b="0" i="0" u="none" strike="noStrike" dirty="0">
                        <a:solidFill>
                          <a:srgbClr val="000000"/>
                        </a:solidFill>
                        <a:effectLst/>
                        <a:latin typeface="+mn-lt"/>
                        <a:ea typeface="Calibri" charset="0"/>
                        <a:cs typeface="Calibri" charset="0"/>
                      </a:endParaRPr>
                    </a:p>
                  </a:txBody>
                  <a:tcPr marL="8537" marR="8537" marT="8537" marB="0"/>
                </a:tc>
                <a:tc>
                  <a:txBody>
                    <a:bodyPr/>
                    <a:lstStyle/>
                    <a:p>
                      <a:pPr algn="l" fontAlgn="t"/>
                      <a:r>
                        <a:rPr lang="en-US" sz="1100" u="none" strike="noStrike" dirty="0">
                          <a:effectLst/>
                          <a:latin typeface="+mn-lt"/>
                          <a:ea typeface="Calibri" charset="0"/>
                          <a:cs typeface="Calibri" charset="0"/>
                        </a:rPr>
                        <a:t>Sr. Dir. of Human Resources and Retirement Programs</a:t>
                      </a:r>
                      <a:endParaRPr lang="en-US" sz="1100" b="0" i="0" u="none" strike="noStrike" dirty="0">
                        <a:solidFill>
                          <a:srgbClr val="000000"/>
                        </a:solidFill>
                        <a:effectLst/>
                        <a:latin typeface="+mn-lt"/>
                        <a:ea typeface="Calibri" charset="0"/>
                        <a:cs typeface="Calibri" charset="0"/>
                      </a:endParaRPr>
                    </a:p>
                  </a:txBody>
                  <a:tcPr marL="8537" marR="8537" marT="8537" marB="0"/>
                </a:tc>
              </a:tr>
            </a:tbl>
          </a:graphicData>
        </a:graphic>
      </p:graphicFrame>
      <p:sp>
        <p:nvSpPr>
          <p:cNvPr id="6" name="Title 2"/>
          <p:cNvSpPr txBox="1">
            <a:spLocks/>
          </p:cNvSpPr>
          <p:nvPr/>
        </p:nvSpPr>
        <p:spPr>
          <a:xfrm>
            <a:off x="85725" y="253809"/>
            <a:ext cx="8229600" cy="461665"/>
          </a:xfrm>
          <a:prstGeom prst="rect">
            <a:avLst/>
          </a:prstGeom>
          <a:noFill/>
        </p:spPr>
        <p:txBody>
          <a:bodyPr wrap="square" rtlCol="0">
            <a:spAutoFit/>
          </a:bodyPr>
          <a:lstStyle>
            <a:lvl1pPr algn="ctr" defTabSz="457200" rtl="0" eaLnBrk="1" latinLnBrk="0" hangingPunct="1">
              <a:spcBef>
                <a:spcPct val="0"/>
              </a:spcBef>
              <a:buNone/>
              <a:defRPr sz="3600" b="1" i="0" kern="1200">
                <a:solidFill>
                  <a:schemeClr val="tx1"/>
                </a:solidFill>
                <a:latin typeface="Arial"/>
                <a:ea typeface="+mj-ea"/>
                <a:cs typeface="Arial"/>
              </a:defRPr>
            </a:lvl1pPr>
          </a:lstStyle>
          <a:p>
            <a:pPr algn="l"/>
            <a:r>
              <a:rPr lang="en-US" sz="2400" dirty="0" smtClean="0">
                <a:solidFill>
                  <a:srgbClr val="222F8F"/>
                </a:solidFill>
                <a:latin typeface="+mn-lt"/>
                <a:ea typeface="+mn-ea"/>
                <a:cs typeface="+mn-cs"/>
              </a:rPr>
              <a:t>MTA </a:t>
            </a:r>
            <a:r>
              <a:rPr lang="en-US" sz="2400" smtClean="0">
                <a:solidFill>
                  <a:srgbClr val="222F8F"/>
                </a:solidFill>
                <a:latin typeface="+mn-lt"/>
                <a:ea typeface="+mn-ea"/>
                <a:cs typeface="+mn-cs"/>
              </a:rPr>
              <a:t>Sponsored Retirement Plans</a:t>
            </a:r>
            <a:endParaRPr lang="en-US" sz="2400" dirty="0">
              <a:solidFill>
                <a:srgbClr val="222F8F"/>
              </a:solidFill>
              <a:latin typeface="+mn-lt"/>
              <a:ea typeface="+mn-ea"/>
              <a:cs typeface="+mn-cs"/>
            </a:endParaRPr>
          </a:p>
        </p:txBody>
      </p:sp>
    </p:spTree>
    <p:extLst>
      <p:ext uri="{BB962C8B-B14F-4D97-AF65-F5344CB8AC3E}">
        <p14:creationId xmlns:p14="http://schemas.microsoft.com/office/powerpoint/2010/main" val="19091828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CEDF6D6C-5AA7-4844-B80C-6FB67B21D5FB}" type="slidenum">
              <a:rPr lang="en-US" smtClean="0"/>
              <a:t>17</a:t>
            </a:fld>
            <a:endParaRPr lang="en-US"/>
          </a:p>
        </p:txBody>
      </p:sp>
      <p:sp>
        <p:nvSpPr>
          <p:cNvPr id="7" name="Title 2"/>
          <p:cNvSpPr txBox="1">
            <a:spLocks/>
          </p:cNvSpPr>
          <p:nvPr/>
        </p:nvSpPr>
        <p:spPr>
          <a:xfrm>
            <a:off x="85725" y="253809"/>
            <a:ext cx="8229600" cy="461665"/>
          </a:xfrm>
          <a:prstGeom prst="rect">
            <a:avLst/>
          </a:prstGeom>
          <a:noFill/>
        </p:spPr>
        <p:txBody>
          <a:bodyPr wrap="square" rtlCol="0">
            <a:spAutoFit/>
          </a:bodyPr>
          <a:lstStyle>
            <a:lvl1pPr algn="ctr" defTabSz="457200" rtl="0" eaLnBrk="1" latinLnBrk="0" hangingPunct="1">
              <a:spcBef>
                <a:spcPct val="0"/>
              </a:spcBef>
              <a:buNone/>
              <a:defRPr sz="3600" b="1" i="0" kern="1200">
                <a:solidFill>
                  <a:schemeClr val="tx1"/>
                </a:solidFill>
                <a:latin typeface="Arial"/>
                <a:ea typeface="+mj-ea"/>
                <a:cs typeface="Arial"/>
              </a:defRPr>
            </a:lvl1pPr>
          </a:lstStyle>
          <a:p>
            <a:pPr algn="l"/>
            <a:r>
              <a:rPr lang="en-US" sz="2400" dirty="0" smtClean="0">
                <a:solidFill>
                  <a:srgbClr val="222F8F"/>
                </a:solidFill>
                <a:latin typeface="+mn-lt"/>
                <a:ea typeface="+mn-ea"/>
                <a:cs typeface="+mn-cs"/>
              </a:rPr>
              <a:t>MTA Defined Benefit Plan – Investment Managers</a:t>
            </a:r>
            <a:endParaRPr lang="en-US" sz="2400" dirty="0">
              <a:solidFill>
                <a:srgbClr val="222F8F"/>
              </a:solidFill>
              <a:latin typeface="+mn-lt"/>
              <a:ea typeface="+mn-ea"/>
              <a:cs typeface="+mn-cs"/>
            </a:endParaRPr>
          </a:p>
        </p:txBody>
      </p:sp>
      <p:sp>
        <p:nvSpPr>
          <p:cNvPr id="2" name="TextBox 1"/>
          <p:cNvSpPr txBox="1"/>
          <p:nvPr/>
        </p:nvSpPr>
        <p:spPr>
          <a:xfrm>
            <a:off x="1390653" y="6423496"/>
            <a:ext cx="1569660" cy="230832"/>
          </a:xfrm>
          <a:prstGeom prst="rect">
            <a:avLst/>
          </a:prstGeom>
          <a:noFill/>
        </p:spPr>
        <p:txBody>
          <a:bodyPr wrap="none" rtlCol="0">
            <a:spAutoFit/>
          </a:bodyPr>
          <a:lstStyle/>
          <a:p>
            <a:pPr algn="r"/>
            <a:r>
              <a:rPr lang="en-US" sz="900" dirty="0" smtClean="0"/>
              <a:t>*MWBE Investment Manager</a:t>
            </a:r>
            <a:endParaRPr lang="en-US" sz="900" dirty="0"/>
          </a:p>
        </p:txBody>
      </p:sp>
      <p:graphicFrame>
        <p:nvGraphicFramePr>
          <p:cNvPr id="5" name="Table 4"/>
          <p:cNvGraphicFramePr>
            <a:graphicFrameLocks noGrp="1"/>
          </p:cNvGraphicFramePr>
          <p:nvPr>
            <p:extLst>
              <p:ext uri="{D42A27DB-BD31-4B8C-83A1-F6EECF244321}">
                <p14:modId xmlns:p14="http://schemas.microsoft.com/office/powerpoint/2010/main" val="3485153959"/>
              </p:ext>
            </p:extLst>
          </p:nvPr>
        </p:nvGraphicFramePr>
        <p:xfrm>
          <a:off x="1390653" y="1098550"/>
          <a:ext cx="6695018" cy="5203116"/>
        </p:xfrm>
        <a:graphic>
          <a:graphicData uri="http://schemas.openxmlformats.org/drawingml/2006/table">
            <a:tbl>
              <a:tblPr firstRow="1">
                <a:tableStyleId>{9D7B26C5-4107-4FEC-AEDC-1716B250A1EF}</a:tableStyleId>
              </a:tblPr>
              <a:tblGrid>
                <a:gridCol w="1584799"/>
                <a:gridCol w="1584799"/>
                <a:gridCol w="355822"/>
                <a:gridCol w="1584799"/>
                <a:gridCol w="1584799"/>
              </a:tblGrid>
              <a:tr h="132683">
                <a:tc>
                  <a:txBody>
                    <a:bodyPr/>
                    <a:lstStyle/>
                    <a:p>
                      <a:pPr algn="l" fontAlgn="b"/>
                      <a:r>
                        <a:rPr lang="en-US" sz="900" u="none" strike="noStrike" dirty="0">
                          <a:effectLst/>
                          <a:latin typeface="+mn-lt"/>
                        </a:rPr>
                        <a:t>Asset Class</a:t>
                      </a:r>
                      <a:endParaRPr lang="en-US" sz="900" b="1" i="0" u="none" strike="noStrike" dirty="0">
                        <a:solidFill>
                          <a:srgbClr val="000000"/>
                        </a:solidFill>
                        <a:effectLst/>
                        <a:latin typeface="+mn-lt"/>
                      </a:endParaRPr>
                    </a:p>
                  </a:txBody>
                  <a:tcPr marL="7371" marR="7371" marT="7371" marB="0" anchor="b"/>
                </a:tc>
                <a:tc>
                  <a:txBody>
                    <a:bodyPr/>
                    <a:lstStyle/>
                    <a:p>
                      <a:pPr algn="l" fontAlgn="b"/>
                      <a:r>
                        <a:rPr lang="en-US" sz="900" u="none" strike="noStrike">
                          <a:effectLst/>
                          <a:latin typeface="+mn-lt"/>
                        </a:rPr>
                        <a:t>Investment Manager</a:t>
                      </a:r>
                      <a:endParaRPr lang="en-US" sz="900" b="1" i="0" u="none" strike="noStrike">
                        <a:solidFill>
                          <a:srgbClr val="000000"/>
                        </a:solidFill>
                        <a:effectLst/>
                        <a:latin typeface="+mn-lt"/>
                      </a:endParaRPr>
                    </a:p>
                  </a:txBody>
                  <a:tcPr marL="7371" marR="7371" marT="7371" marB="0" anchor="b"/>
                </a:tc>
                <a:tc>
                  <a:txBody>
                    <a:bodyPr/>
                    <a:lstStyle/>
                    <a:p>
                      <a:pPr algn="l" fontAlgn="b"/>
                      <a:r>
                        <a:rPr lang="en-US" sz="900" u="none" strike="noStrike">
                          <a:effectLst/>
                          <a:latin typeface="+mn-lt"/>
                        </a:rPr>
                        <a:t> </a:t>
                      </a:r>
                      <a:endParaRPr lang="en-US" sz="900" b="0" i="0" u="none" strike="noStrike">
                        <a:solidFill>
                          <a:srgbClr val="000000"/>
                        </a:solidFill>
                        <a:effectLst/>
                        <a:latin typeface="+mn-lt"/>
                      </a:endParaRPr>
                    </a:p>
                  </a:txBody>
                  <a:tcPr marL="7371" marR="7371" marT="7371" marB="0" anchor="b"/>
                </a:tc>
                <a:tc>
                  <a:txBody>
                    <a:bodyPr/>
                    <a:lstStyle/>
                    <a:p>
                      <a:pPr algn="l" fontAlgn="b"/>
                      <a:r>
                        <a:rPr lang="en-US" sz="900" u="none" strike="noStrike">
                          <a:effectLst/>
                          <a:latin typeface="+mn-lt"/>
                        </a:rPr>
                        <a:t>Asset Class</a:t>
                      </a:r>
                      <a:endParaRPr lang="en-US" sz="900" b="1" i="0" u="none" strike="noStrike">
                        <a:solidFill>
                          <a:srgbClr val="000000"/>
                        </a:solidFill>
                        <a:effectLst/>
                        <a:latin typeface="+mn-lt"/>
                      </a:endParaRPr>
                    </a:p>
                  </a:txBody>
                  <a:tcPr marL="7371" marR="7371" marT="7371" marB="0" anchor="b"/>
                </a:tc>
                <a:tc>
                  <a:txBody>
                    <a:bodyPr/>
                    <a:lstStyle/>
                    <a:p>
                      <a:pPr algn="l" fontAlgn="b"/>
                      <a:r>
                        <a:rPr lang="en-US" sz="900" u="none" strike="noStrike">
                          <a:effectLst/>
                          <a:latin typeface="+mn-lt"/>
                        </a:rPr>
                        <a:t>Investment Manager</a:t>
                      </a:r>
                      <a:endParaRPr lang="en-US" sz="900" b="1" i="0" u="none" strike="noStrike">
                        <a:solidFill>
                          <a:srgbClr val="000000"/>
                        </a:solidFill>
                        <a:effectLst/>
                        <a:latin typeface="+mn-lt"/>
                      </a:endParaRPr>
                    </a:p>
                  </a:txBody>
                  <a:tcPr marL="7371" marR="7371" marT="7371" marB="0" anchor="b"/>
                </a:tc>
              </a:tr>
              <a:tr h="125312">
                <a:tc>
                  <a:txBody>
                    <a:bodyPr/>
                    <a:lstStyle/>
                    <a:p>
                      <a:pPr algn="l" fontAlgn="b"/>
                      <a:r>
                        <a:rPr lang="en-US" sz="900" u="none" strike="noStrike" dirty="0">
                          <a:effectLst/>
                          <a:latin typeface="+mn-lt"/>
                        </a:rPr>
                        <a:t> </a:t>
                      </a:r>
                      <a:endParaRPr lang="en-US" sz="900" b="0" i="0" u="none" strike="noStrike" dirty="0">
                        <a:solidFill>
                          <a:srgbClr val="000000"/>
                        </a:solidFill>
                        <a:effectLst/>
                        <a:latin typeface="+mn-lt"/>
                      </a:endParaRPr>
                    </a:p>
                  </a:txBody>
                  <a:tcPr marL="7371" marR="7371" marT="7371" marB="0" anchor="b"/>
                </a:tc>
                <a:tc>
                  <a:txBody>
                    <a:bodyPr/>
                    <a:lstStyle/>
                    <a:p>
                      <a:pPr algn="l" fontAlgn="b"/>
                      <a:r>
                        <a:rPr lang="en-US" sz="900" u="none" strike="noStrike">
                          <a:effectLst/>
                          <a:latin typeface="+mn-lt"/>
                        </a:rPr>
                        <a:t> </a:t>
                      </a:r>
                      <a:endParaRPr lang="en-US" sz="900" b="0" i="0" u="none" strike="noStrike">
                        <a:solidFill>
                          <a:srgbClr val="000000"/>
                        </a:solidFill>
                        <a:effectLst/>
                        <a:latin typeface="+mn-lt"/>
                      </a:endParaRPr>
                    </a:p>
                  </a:txBody>
                  <a:tcPr marL="7371" marR="7371" marT="7371" marB="0" anchor="b"/>
                </a:tc>
                <a:tc>
                  <a:txBody>
                    <a:bodyPr/>
                    <a:lstStyle/>
                    <a:p>
                      <a:pPr algn="l" fontAlgn="b"/>
                      <a:r>
                        <a:rPr lang="en-US" sz="900" u="none" strike="noStrike">
                          <a:effectLst/>
                          <a:latin typeface="+mn-lt"/>
                        </a:rPr>
                        <a:t> </a:t>
                      </a:r>
                      <a:endParaRPr lang="en-US" sz="900" b="0" i="0" u="none" strike="noStrike">
                        <a:solidFill>
                          <a:srgbClr val="000000"/>
                        </a:solidFill>
                        <a:effectLst/>
                        <a:latin typeface="+mn-lt"/>
                      </a:endParaRPr>
                    </a:p>
                  </a:txBody>
                  <a:tcPr marL="7371" marR="7371" marT="7371" marB="0" anchor="b"/>
                </a:tc>
                <a:tc>
                  <a:txBody>
                    <a:bodyPr/>
                    <a:lstStyle/>
                    <a:p>
                      <a:pPr algn="l" fontAlgn="b"/>
                      <a:r>
                        <a:rPr lang="en-US" sz="900" u="none" strike="noStrike">
                          <a:effectLst/>
                          <a:latin typeface="+mn-lt"/>
                        </a:rPr>
                        <a:t> </a:t>
                      </a:r>
                      <a:endParaRPr lang="en-US" sz="900" b="0" i="0" u="none" strike="noStrike">
                        <a:solidFill>
                          <a:srgbClr val="000000"/>
                        </a:solidFill>
                        <a:effectLst/>
                        <a:latin typeface="+mn-lt"/>
                      </a:endParaRPr>
                    </a:p>
                  </a:txBody>
                  <a:tcPr marL="7371" marR="7371" marT="7371" marB="0" anchor="b"/>
                </a:tc>
                <a:tc>
                  <a:txBody>
                    <a:bodyPr/>
                    <a:lstStyle/>
                    <a:p>
                      <a:pPr algn="l" fontAlgn="b"/>
                      <a:r>
                        <a:rPr lang="en-US" sz="900" u="none" strike="noStrike">
                          <a:effectLst/>
                          <a:latin typeface="+mn-lt"/>
                        </a:rPr>
                        <a:t> </a:t>
                      </a:r>
                      <a:endParaRPr lang="en-US" sz="900" b="0" i="0" u="none" strike="noStrike">
                        <a:solidFill>
                          <a:srgbClr val="000000"/>
                        </a:solidFill>
                        <a:effectLst/>
                        <a:latin typeface="+mn-lt"/>
                      </a:endParaRPr>
                    </a:p>
                  </a:txBody>
                  <a:tcPr marL="7371" marR="7371" marT="7371" marB="0" anchor="b"/>
                </a:tc>
              </a:tr>
              <a:tr h="125312">
                <a:tc>
                  <a:txBody>
                    <a:bodyPr/>
                    <a:lstStyle/>
                    <a:p>
                      <a:pPr algn="l" fontAlgn="b"/>
                      <a:r>
                        <a:rPr lang="en-US" sz="900" u="none" strike="noStrike" dirty="0">
                          <a:effectLst/>
                          <a:latin typeface="+mn-lt"/>
                        </a:rPr>
                        <a:t>Large Cap Equity</a:t>
                      </a:r>
                      <a:endParaRPr lang="en-US" sz="900" b="1" i="0" u="none" strike="noStrike" dirty="0">
                        <a:solidFill>
                          <a:srgbClr val="000000"/>
                        </a:solidFill>
                        <a:effectLst/>
                        <a:latin typeface="+mn-lt"/>
                      </a:endParaRPr>
                    </a:p>
                  </a:txBody>
                  <a:tcPr marL="7371" marR="7371" marT="7371" marB="0" anchor="b"/>
                </a:tc>
                <a:tc>
                  <a:txBody>
                    <a:bodyPr/>
                    <a:lstStyle/>
                    <a:p>
                      <a:pPr algn="l" fontAlgn="b"/>
                      <a:r>
                        <a:rPr lang="en-US" sz="900" u="none" strike="noStrike">
                          <a:effectLst/>
                          <a:latin typeface="+mn-lt"/>
                        </a:rPr>
                        <a:t>Independent Franchise Partners*</a:t>
                      </a:r>
                      <a:endParaRPr lang="en-US" sz="900" b="0" i="0" u="none" strike="noStrike">
                        <a:solidFill>
                          <a:srgbClr val="000000"/>
                        </a:solidFill>
                        <a:effectLst/>
                        <a:latin typeface="+mn-lt"/>
                      </a:endParaRPr>
                    </a:p>
                  </a:txBody>
                  <a:tcPr marL="7371" marR="7371" marT="7371" marB="0" anchor="b"/>
                </a:tc>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r>
                        <a:rPr lang="en-US" sz="900" u="none" strike="noStrike">
                          <a:effectLst/>
                          <a:latin typeface="+mn-lt"/>
                        </a:rPr>
                        <a:t>Opportunistic Investments</a:t>
                      </a:r>
                      <a:endParaRPr lang="en-US" sz="900" b="1" i="0" u="none" strike="noStrike">
                        <a:solidFill>
                          <a:srgbClr val="000000"/>
                        </a:solidFill>
                        <a:effectLst/>
                        <a:latin typeface="+mn-lt"/>
                      </a:endParaRPr>
                    </a:p>
                  </a:txBody>
                  <a:tcPr marL="7371" marR="7371" marT="7371" marB="0" anchor="b"/>
                </a:tc>
                <a:tc>
                  <a:txBody>
                    <a:bodyPr/>
                    <a:lstStyle/>
                    <a:p>
                      <a:pPr algn="l" fontAlgn="b"/>
                      <a:r>
                        <a:rPr lang="en-US" sz="900" u="none" strike="noStrike">
                          <a:effectLst/>
                          <a:latin typeface="+mn-lt"/>
                        </a:rPr>
                        <a:t>Carlyle</a:t>
                      </a:r>
                      <a:endParaRPr lang="en-US" sz="900" b="0" i="0" u="none" strike="noStrike">
                        <a:solidFill>
                          <a:srgbClr val="000000"/>
                        </a:solidFill>
                        <a:effectLst/>
                        <a:latin typeface="+mn-lt"/>
                      </a:endParaRPr>
                    </a:p>
                  </a:txBody>
                  <a:tcPr marL="7371" marR="7371" marT="7371" marB="0" anchor="b"/>
                </a:tc>
              </a:tr>
              <a:tr h="125312">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r>
                        <a:rPr lang="en-US" sz="900" u="none" strike="noStrike">
                          <a:effectLst/>
                          <a:latin typeface="+mn-lt"/>
                        </a:rPr>
                        <a:t>Lazard</a:t>
                      </a:r>
                      <a:endParaRPr lang="en-US" sz="900" b="0" i="0" u="none" strike="noStrike">
                        <a:solidFill>
                          <a:srgbClr val="000000"/>
                        </a:solidFill>
                        <a:effectLst/>
                        <a:latin typeface="+mn-lt"/>
                      </a:endParaRPr>
                    </a:p>
                  </a:txBody>
                  <a:tcPr marL="7371" marR="7371" marT="7371" marB="0" anchor="b"/>
                </a:tc>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r>
                        <a:rPr lang="en-US" sz="900" u="none" strike="noStrike">
                          <a:effectLst/>
                          <a:latin typeface="+mn-lt"/>
                        </a:rPr>
                        <a:t>Crescent</a:t>
                      </a:r>
                      <a:endParaRPr lang="en-US" sz="900" b="0" i="0" u="none" strike="noStrike">
                        <a:solidFill>
                          <a:srgbClr val="000000"/>
                        </a:solidFill>
                        <a:effectLst/>
                        <a:latin typeface="+mn-lt"/>
                      </a:endParaRPr>
                    </a:p>
                  </a:txBody>
                  <a:tcPr marL="7371" marR="7371" marT="7371" marB="0" anchor="b"/>
                </a:tc>
              </a:tr>
              <a:tr h="125312">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r>
                        <a:rPr lang="en-US" sz="900" u="none" strike="noStrike">
                          <a:effectLst/>
                          <a:latin typeface="+mn-lt"/>
                        </a:rPr>
                        <a:t>Rhumbline*</a:t>
                      </a:r>
                      <a:endParaRPr lang="en-US" sz="900" b="0" i="0" u="none" strike="noStrike">
                        <a:solidFill>
                          <a:srgbClr val="000000"/>
                        </a:solidFill>
                        <a:effectLst/>
                        <a:latin typeface="+mn-lt"/>
                      </a:endParaRPr>
                    </a:p>
                  </a:txBody>
                  <a:tcPr marL="7371" marR="7371" marT="7371" marB="0" anchor="b"/>
                </a:tc>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r>
                        <a:rPr lang="en-US" sz="900" u="none" strike="noStrike">
                          <a:effectLst/>
                          <a:latin typeface="+mn-lt"/>
                        </a:rPr>
                        <a:t>Entrust</a:t>
                      </a:r>
                      <a:endParaRPr lang="en-US" sz="900" b="0" i="0" u="none" strike="noStrike">
                        <a:solidFill>
                          <a:srgbClr val="000000"/>
                        </a:solidFill>
                        <a:effectLst/>
                        <a:latin typeface="+mn-lt"/>
                      </a:endParaRPr>
                    </a:p>
                  </a:txBody>
                  <a:tcPr marL="7371" marR="7371" marT="7371" marB="0" anchor="b"/>
                </a:tc>
              </a:tr>
              <a:tr h="125312">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r>
                        <a:rPr lang="en-US" sz="900" u="none" strike="noStrike">
                          <a:effectLst/>
                          <a:latin typeface="+mn-lt"/>
                        </a:rPr>
                        <a:t>Gramercy</a:t>
                      </a:r>
                      <a:endParaRPr lang="en-US" sz="900" b="0" i="0" u="none" strike="noStrike">
                        <a:solidFill>
                          <a:srgbClr val="000000"/>
                        </a:solidFill>
                        <a:effectLst/>
                        <a:latin typeface="+mn-lt"/>
                      </a:endParaRPr>
                    </a:p>
                  </a:txBody>
                  <a:tcPr marL="7371" marR="7371" marT="7371" marB="0" anchor="b"/>
                </a:tc>
              </a:tr>
              <a:tr h="125312">
                <a:tc>
                  <a:txBody>
                    <a:bodyPr/>
                    <a:lstStyle/>
                    <a:p>
                      <a:pPr algn="l" fontAlgn="b"/>
                      <a:r>
                        <a:rPr lang="en-US" sz="900" u="none" strike="noStrike">
                          <a:effectLst/>
                          <a:latin typeface="+mn-lt"/>
                        </a:rPr>
                        <a:t>Small Cap Equity</a:t>
                      </a:r>
                      <a:endParaRPr lang="en-US" sz="900" b="1" i="0" u="none" strike="noStrike">
                        <a:solidFill>
                          <a:srgbClr val="000000"/>
                        </a:solidFill>
                        <a:effectLst/>
                        <a:latin typeface="+mn-lt"/>
                      </a:endParaRPr>
                    </a:p>
                  </a:txBody>
                  <a:tcPr marL="7371" marR="7371" marT="7371" marB="0" anchor="b"/>
                </a:tc>
                <a:tc>
                  <a:txBody>
                    <a:bodyPr/>
                    <a:lstStyle/>
                    <a:p>
                      <a:pPr algn="l" fontAlgn="b"/>
                      <a:r>
                        <a:rPr lang="en-US" sz="900" u="none" strike="noStrike" dirty="0">
                          <a:effectLst/>
                          <a:latin typeface="+mn-lt"/>
                        </a:rPr>
                        <a:t>Atlanta Capital</a:t>
                      </a:r>
                      <a:endParaRPr lang="en-US" sz="900" b="0" i="0" u="none" strike="noStrike" dirty="0">
                        <a:solidFill>
                          <a:srgbClr val="000000"/>
                        </a:solidFill>
                        <a:effectLst/>
                        <a:latin typeface="+mn-lt"/>
                      </a:endParaRPr>
                    </a:p>
                  </a:txBody>
                  <a:tcPr marL="7371" marR="7371" marT="7371" marB="0" anchor="b"/>
                </a:tc>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endParaRPr lang="en-US" sz="900" b="0" i="0" u="none" strike="noStrike" dirty="0">
                        <a:solidFill>
                          <a:srgbClr val="000000"/>
                        </a:solidFill>
                        <a:effectLst/>
                        <a:latin typeface="+mn-lt"/>
                      </a:endParaRPr>
                    </a:p>
                  </a:txBody>
                  <a:tcPr marL="7371" marR="7371" marT="7371" marB="0" anchor="b"/>
                </a:tc>
                <a:tc>
                  <a:txBody>
                    <a:bodyPr/>
                    <a:lstStyle/>
                    <a:p>
                      <a:pPr algn="l" fontAlgn="b"/>
                      <a:r>
                        <a:rPr lang="en-US" sz="900" u="none" strike="noStrike">
                          <a:effectLst/>
                          <a:latin typeface="+mn-lt"/>
                        </a:rPr>
                        <a:t>MC Seamax</a:t>
                      </a:r>
                      <a:endParaRPr lang="en-US" sz="900" b="0" i="0" u="none" strike="noStrike">
                        <a:solidFill>
                          <a:srgbClr val="000000"/>
                        </a:solidFill>
                        <a:effectLst/>
                        <a:latin typeface="+mn-lt"/>
                      </a:endParaRPr>
                    </a:p>
                  </a:txBody>
                  <a:tcPr marL="7371" marR="7371" marT="7371" marB="0" anchor="b"/>
                </a:tc>
              </a:tr>
              <a:tr h="125312">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r>
                        <a:rPr lang="en-US" sz="900" u="none" strike="noStrike" dirty="0">
                          <a:effectLst/>
                          <a:latin typeface="+mn-lt"/>
                        </a:rPr>
                        <a:t>Earnest Partners*</a:t>
                      </a:r>
                      <a:endParaRPr lang="en-US" sz="900" b="0" i="0" u="none" strike="noStrike" dirty="0">
                        <a:solidFill>
                          <a:srgbClr val="000000"/>
                        </a:solidFill>
                        <a:effectLst/>
                        <a:latin typeface="+mn-lt"/>
                      </a:endParaRPr>
                    </a:p>
                  </a:txBody>
                  <a:tcPr marL="7371" marR="7371" marT="7371" marB="0" anchor="b"/>
                </a:tc>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r>
                        <a:rPr lang="en-US" sz="900" u="none" strike="noStrike">
                          <a:effectLst/>
                          <a:latin typeface="+mn-lt"/>
                        </a:rPr>
                        <a:t>Orchard Landmark</a:t>
                      </a:r>
                      <a:endParaRPr lang="en-US" sz="900" b="0" i="0" u="none" strike="noStrike">
                        <a:solidFill>
                          <a:srgbClr val="000000"/>
                        </a:solidFill>
                        <a:effectLst/>
                        <a:latin typeface="+mn-lt"/>
                      </a:endParaRPr>
                    </a:p>
                  </a:txBody>
                  <a:tcPr marL="7371" marR="7371" marT="7371" marB="0" anchor="b"/>
                </a:tc>
              </a:tr>
              <a:tr h="125312">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endParaRPr lang="en-US" sz="900" b="0" i="0" u="none" strike="noStrike" dirty="0">
                        <a:solidFill>
                          <a:srgbClr val="000000"/>
                        </a:solidFill>
                        <a:effectLst/>
                        <a:latin typeface="+mn-lt"/>
                      </a:endParaRPr>
                    </a:p>
                  </a:txBody>
                  <a:tcPr marL="7371" marR="7371" marT="7371" marB="0" anchor="b"/>
                </a:tc>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r>
                        <a:rPr lang="en-US" sz="900" u="none" strike="noStrike">
                          <a:effectLst/>
                          <a:latin typeface="+mn-lt"/>
                        </a:rPr>
                        <a:t>Park Square</a:t>
                      </a:r>
                      <a:endParaRPr lang="en-US" sz="900" b="0" i="0" u="none" strike="noStrike">
                        <a:solidFill>
                          <a:srgbClr val="000000"/>
                        </a:solidFill>
                        <a:effectLst/>
                        <a:latin typeface="+mn-lt"/>
                      </a:endParaRPr>
                    </a:p>
                  </a:txBody>
                  <a:tcPr marL="7371" marR="7371" marT="7371" marB="0" anchor="b"/>
                </a:tc>
              </a:tr>
              <a:tr h="125312">
                <a:tc>
                  <a:txBody>
                    <a:bodyPr/>
                    <a:lstStyle/>
                    <a:p>
                      <a:pPr algn="l" fontAlgn="b"/>
                      <a:r>
                        <a:rPr lang="en-US" sz="900" u="none" strike="noStrike">
                          <a:effectLst/>
                          <a:latin typeface="+mn-lt"/>
                        </a:rPr>
                        <a:t>International Equity</a:t>
                      </a:r>
                      <a:endParaRPr lang="en-US" sz="900" b="1" i="0" u="none" strike="noStrike">
                        <a:solidFill>
                          <a:srgbClr val="000000"/>
                        </a:solidFill>
                        <a:effectLst/>
                        <a:latin typeface="+mn-lt"/>
                      </a:endParaRPr>
                    </a:p>
                  </a:txBody>
                  <a:tcPr marL="7371" marR="7371" marT="7371" marB="0" anchor="b"/>
                </a:tc>
                <a:tc>
                  <a:txBody>
                    <a:bodyPr/>
                    <a:lstStyle/>
                    <a:p>
                      <a:pPr algn="l" fontAlgn="b"/>
                      <a:r>
                        <a:rPr lang="en-US" sz="900" u="none" strike="noStrike" dirty="0">
                          <a:effectLst/>
                          <a:latin typeface="+mn-lt"/>
                        </a:rPr>
                        <a:t>Blackrock</a:t>
                      </a:r>
                      <a:endParaRPr lang="en-US" sz="900" b="0" i="0" u="none" strike="noStrike" dirty="0">
                        <a:solidFill>
                          <a:srgbClr val="000000"/>
                        </a:solidFill>
                        <a:effectLst/>
                        <a:latin typeface="+mn-lt"/>
                      </a:endParaRPr>
                    </a:p>
                  </a:txBody>
                  <a:tcPr marL="7371" marR="7371" marT="7371" marB="0" anchor="b"/>
                </a:tc>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r>
                        <a:rPr lang="en-US" sz="900" u="none" strike="noStrike">
                          <a:effectLst/>
                          <a:latin typeface="+mn-lt"/>
                        </a:rPr>
                        <a:t>Perella Weinberg</a:t>
                      </a:r>
                      <a:endParaRPr lang="en-US" sz="900" b="0" i="0" u="none" strike="noStrike">
                        <a:solidFill>
                          <a:srgbClr val="000000"/>
                        </a:solidFill>
                        <a:effectLst/>
                        <a:latin typeface="+mn-lt"/>
                      </a:endParaRPr>
                    </a:p>
                  </a:txBody>
                  <a:tcPr marL="7371" marR="7371" marT="7371" marB="0" anchor="b"/>
                </a:tc>
              </a:tr>
              <a:tr h="125312">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r>
                        <a:rPr lang="en-US" sz="900" u="none" strike="noStrike" dirty="0">
                          <a:effectLst/>
                          <a:latin typeface="+mn-lt"/>
                        </a:rPr>
                        <a:t>Johnston*</a:t>
                      </a:r>
                      <a:endParaRPr lang="en-US" sz="900" b="0" i="0" u="none" strike="noStrike" dirty="0">
                        <a:solidFill>
                          <a:srgbClr val="000000"/>
                        </a:solidFill>
                        <a:effectLst/>
                        <a:latin typeface="+mn-lt"/>
                      </a:endParaRPr>
                    </a:p>
                  </a:txBody>
                  <a:tcPr marL="7371" marR="7371" marT="7371" marB="0" anchor="b"/>
                </a:tc>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r>
                        <a:rPr lang="en-US" sz="900" u="none" strike="noStrike">
                          <a:effectLst/>
                          <a:latin typeface="+mn-lt"/>
                        </a:rPr>
                        <a:t>PIMCO</a:t>
                      </a:r>
                      <a:endParaRPr lang="en-US" sz="900" b="0" i="0" u="none" strike="noStrike">
                        <a:solidFill>
                          <a:srgbClr val="000000"/>
                        </a:solidFill>
                        <a:effectLst/>
                        <a:latin typeface="+mn-lt"/>
                      </a:endParaRPr>
                    </a:p>
                  </a:txBody>
                  <a:tcPr marL="7371" marR="7371" marT="7371" marB="0" anchor="b"/>
                </a:tc>
              </a:tr>
              <a:tr h="125312">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r>
                        <a:rPr lang="en-US" sz="900" u="none" strike="noStrike" dirty="0">
                          <a:effectLst/>
                          <a:latin typeface="+mn-lt"/>
                        </a:rPr>
                        <a:t>Sanderson</a:t>
                      </a:r>
                      <a:endParaRPr lang="en-US" sz="900" b="0" i="0" u="none" strike="noStrike" dirty="0">
                        <a:solidFill>
                          <a:srgbClr val="000000"/>
                        </a:solidFill>
                        <a:effectLst/>
                        <a:latin typeface="+mn-lt"/>
                      </a:endParaRPr>
                    </a:p>
                  </a:txBody>
                  <a:tcPr marL="7371" marR="7371" marT="7371" marB="0" anchor="b"/>
                </a:tc>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endParaRPr lang="en-US" sz="900" b="0" i="0" u="none" strike="noStrike">
                        <a:solidFill>
                          <a:srgbClr val="000000"/>
                        </a:solidFill>
                        <a:effectLst/>
                        <a:latin typeface="+mn-lt"/>
                      </a:endParaRPr>
                    </a:p>
                  </a:txBody>
                  <a:tcPr marL="7371" marR="7371" marT="7371" marB="0" anchor="b"/>
                </a:tc>
              </a:tr>
              <a:tr h="125312">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endParaRPr lang="en-US" sz="900" b="0" i="0" u="none" strike="noStrike" dirty="0">
                        <a:solidFill>
                          <a:srgbClr val="000000"/>
                        </a:solidFill>
                        <a:effectLst/>
                        <a:latin typeface="+mn-lt"/>
                      </a:endParaRPr>
                    </a:p>
                  </a:txBody>
                  <a:tcPr marL="7371" marR="7371" marT="7371" marB="0" anchor="b"/>
                </a:tc>
                <a:tc>
                  <a:txBody>
                    <a:bodyPr/>
                    <a:lstStyle/>
                    <a:p>
                      <a:pPr algn="l" fontAlgn="b"/>
                      <a:r>
                        <a:rPr lang="en-US" sz="900" u="none" strike="noStrike">
                          <a:effectLst/>
                          <a:latin typeface="+mn-lt"/>
                        </a:rPr>
                        <a:t>Global Asset Allocation</a:t>
                      </a:r>
                      <a:endParaRPr lang="en-US" sz="900" b="1" i="0" u="none" strike="noStrike">
                        <a:solidFill>
                          <a:srgbClr val="000000"/>
                        </a:solidFill>
                        <a:effectLst/>
                        <a:latin typeface="+mn-lt"/>
                      </a:endParaRPr>
                    </a:p>
                  </a:txBody>
                  <a:tcPr marL="7371" marR="7371" marT="7371" marB="0" anchor="b"/>
                </a:tc>
                <a:tc>
                  <a:txBody>
                    <a:bodyPr/>
                    <a:lstStyle/>
                    <a:p>
                      <a:pPr algn="l" fontAlgn="b"/>
                      <a:r>
                        <a:rPr lang="en-US" sz="900" u="none" strike="noStrike">
                          <a:effectLst/>
                          <a:latin typeface="+mn-lt"/>
                        </a:rPr>
                        <a:t>Bridgewater</a:t>
                      </a:r>
                      <a:endParaRPr lang="en-US" sz="900" b="0" i="0" u="none" strike="noStrike">
                        <a:solidFill>
                          <a:srgbClr val="000000"/>
                        </a:solidFill>
                        <a:effectLst/>
                        <a:latin typeface="+mn-lt"/>
                      </a:endParaRPr>
                    </a:p>
                  </a:txBody>
                  <a:tcPr marL="7371" marR="7371" marT="7371" marB="0" anchor="b"/>
                </a:tc>
              </a:tr>
              <a:tr h="125312">
                <a:tc>
                  <a:txBody>
                    <a:bodyPr/>
                    <a:lstStyle/>
                    <a:p>
                      <a:pPr algn="l" fontAlgn="b"/>
                      <a:r>
                        <a:rPr lang="en-US" sz="900" u="none" strike="noStrike">
                          <a:effectLst/>
                          <a:latin typeface="+mn-lt"/>
                        </a:rPr>
                        <a:t>Emerging Market Equity</a:t>
                      </a:r>
                      <a:endParaRPr lang="en-US" sz="900" b="1" i="0" u="none" strike="noStrike">
                        <a:solidFill>
                          <a:srgbClr val="000000"/>
                        </a:solidFill>
                        <a:effectLst/>
                        <a:latin typeface="+mn-lt"/>
                      </a:endParaRPr>
                    </a:p>
                  </a:txBody>
                  <a:tcPr marL="7371" marR="7371" marT="7371" marB="0" anchor="b"/>
                </a:tc>
                <a:tc>
                  <a:txBody>
                    <a:bodyPr/>
                    <a:lstStyle/>
                    <a:p>
                      <a:pPr algn="l" fontAlgn="b"/>
                      <a:r>
                        <a:rPr lang="en-US" sz="900" u="none" strike="noStrike" dirty="0">
                          <a:effectLst/>
                          <a:latin typeface="+mn-lt"/>
                        </a:rPr>
                        <a:t>Eaton Vance</a:t>
                      </a:r>
                      <a:endParaRPr lang="en-US" sz="900" b="0" i="0" u="none" strike="noStrike" dirty="0">
                        <a:solidFill>
                          <a:srgbClr val="000000"/>
                        </a:solidFill>
                        <a:effectLst/>
                        <a:latin typeface="+mn-lt"/>
                      </a:endParaRPr>
                    </a:p>
                  </a:txBody>
                  <a:tcPr marL="7371" marR="7371" marT="7371" marB="0" anchor="b"/>
                </a:tc>
                <a:tc>
                  <a:txBody>
                    <a:bodyPr/>
                    <a:lstStyle/>
                    <a:p>
                      <a:pPr algn="l" fontAlgn="b"/>
                      <a:endParaRPr lang="en-US" sz="900" b="0" i="0" u="none" strike="noStrike" dirty="0">
                        <a:solidFill>
                          <a:srgbClr val="000000"/>
                        </a:solidFill>
                        <a:effectLst/>
                        <a:latin typeface="+mn-lt"/>
                      </a:endParaRPr>
                    </a:p>
                  </a:txBody>
                  <a:tcPr marL="7371" marR="7371" marT="7371" marB="0" anchor="b"/>
                </a:tc>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r>
                        <a:rPr lang="en-US" sz="900" u="none" strike="noStrike">
                          <a:effectLst/>
                          <a:latin typeface="+mn-lt"/>
                        </a:rPr>
                        <a:t>Mellon</a:t>
                      </a:r>
                      <a:endParaRPr lang="en-US" sz="900" b="0" i="0" u="none" strike="noStrike">
                        <a:solidFill>
                          <a:srgbClr val="000000"/>
                        </a:solidFill>
                        <a:effectLst/>
                        <a:latin typeface="+mn-lt"/>
                      </a:endParaRPr>
                    </a:p>
                  </a:txBody>
                  <a:tcPr marL="7371" marR="7371" marT="7371" marB="0" anchor="b"/>
                </a:tc>
              </a:tr>
              <a:tr h="125312">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r>
                        <a:rPr lang="en-US" sz="900" u="none" strike="noStrike">
                          <a:effectLst/>
                          <a:latin typeface="+mn-lt"/>
                        </a:rPr>
                        <a:t>Lazard</a:t>
                      </a:r>
                      <a:endParaRPr lang="en-US" sz="900" b="0" i="0" u="none" strike="noStrike">
                        <a:solidFill>
                          <a:srgbClr val="000000"/>
                        </a:solidFill>
                        <a:effectLst/>
                        <a:latin typeface="+mn-lt"/>
                      </a:endParaRPr>
                    </a:p>
                  </a:txBody>
                  <a:tcPr marL="7371" marR="7371" marT="7371" marB="0" anchor="b"/>
                </a:tc>
                <a:tc>
                  <a:txBody>
                    <a:bodyPr/>
                    <a:lstStyle/>
                    <a:p>
                      <a:pPr algn="l" fontAlgn="b"/>
                      <a:endParaRPr lang="en-US" sz="900" b="0" i="0" u="none" strike="noStrike" dirty="0">
                        <a:solidFill>
                          <a:srgbClr val="000000"/>
                        </a:solidFill>
                        <a:effectLst/>
                        <a:latin typeface="+mn-lt"/>
                      </a:endParaRPr>
                    </a:p>
                  </a:txBody>
                  <a:tcPr marL="7371" marR="7371" marT="7371" marB="0" anchor="b"/>
                </a:tc>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r>
                        <a:rPr lang="en-US" sz="900" u="none" strike="noStrike">
                          <a:effectLst/>
                          <a:latin typeface="+mn-lt"/>
                        </a:rPr>
                        <a:t>PIMCO</a:t>
                      </a:r>
                      <a:endParaRPr lang="en-US" sz="900" b="0" i="0" u="none" strike="noStrike">
                        <a:solidFill>
                          <a:srgbClr val="000000"/>
                        </a:solidFill>
                        <a:effectLst/>
                        <a:latin typeface="+mn-lt"/>
                      </a:endParaRPr>
                    </a:p>
                  </a:txBody>
                  <a:tcPr marL="7371" marR="7371" marT="7371" marB="0" anchor="b"/>
                </a:tc>
              </a:tr>
              <a:tr h="125312">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endParaRPr lang="en-US" sz="900" b="0" i="0" u="none" strike="noStrike" dirty="0">
                        <a:solidFill>
                          <a:srgbClr val="000000"/>
                        </a:solidFill>
                        <a:effectLst/>
                        <a:latin typeface="+mn-lt"/>
                      </a:endParaRPr>
                    </a:p>
                  </a:txBody>
                  <a:tcPr marL="7371" marR="7371" marT="7371" marB="0" anchor="b"/>
                </a:tc>
                <a:tc>
                  <a:txBody>
                    <a:bodyPr/>
                    <a:lstStyle/>
                    <a:p>
                      <a:pPr algn="l" fontAlgn="b"/>
                      <a:endParaRPr lang="en-US" sz="900" b="0" i="0" u="none" strike="noStrike" dirty="0">
                        <a:solidFill>
                          <a:srgbClr val="000000"/>
                        </a:solidFill>
                        <a:effectLst/>
                        <a:latin typeface="+mn-lt"/>
                      </a:endParaRPr>
                    </a:p>
                  </a:txBody>
                  <a:tcPr marL="7371" marR="7371" marT="7371" marB="0" anchor="b"/>
                </a:tc>
                <a:tc>
                  <a:txBody>
                    <a:bodyPr/>
                    <a:lstStyle/>
                    <a:p>
                      <a:pPr algn="l" fontAlgn="b"/>
                      <a:r>
                        <a:rPr lang="en-US" sz="900" u="none" strike="noStrike">
                          <a:effectLst/>
                          <a:latin typeface="+mn-lt"/>
                        </a:rPr>
                        <a:t>Wellington</a:t>
                      </a:r>
                      <a:endParaRPr lang="en-US" sz="900" b="0" i="0" u="none" strike="noStrike">
                        <a:solidFill>
                          <a:srgbClr val="000000"/>
                        </a:solidFill>
                        <a:effectLst/>
                        <a:latin typeface="+mn-lt"/>
                      </a:endParaRPr>
                    </a:p>
                  </a:txBody>
                  <a:tcPr marL="7371" marR="7371" marT="7371" marB="0" anchor="b"/>
                </a:tc>
              </a:tr>
              <a:tr h="125312">
                <a:tc>
                  <a:txBody>
                    <a:bodyPr/>
                    <a:lstStyle/>
                    <a:p>
                      <a:pPr algn="l" fontAlgn="b"/>
                      <a:r>
                        <a:rPr lang="en-US" sz="900" u="none" strike="noStrike">
                          <a:effectLst/>
                          <a:latin typeface="+mn-lt"/>
                        </a:rPr>
                        <a:t>Fixed Income</a:t>
                      </a:r>
                      <a:endParaRPr lang="en-US" sz="900" b="1" i="0" u="none" strike="noStrike">
                        <a:solidFill>
                          <a:srgbClr val="000000"/>
                        </a:solidFill>
                        <a:effectLst/>
                        <a:latin typeface="+mn-lt"/>
                      </a:endParaRPr>
                    </a:p>
                  </a:txBody>
                  <a:tcPr marL="7371" marR="7371" marT="7371" marB="0" anchor="b"/>
                </a:tc>
                <a:tc>
                  <a:txBody>
                    <a:bodyPr/>
                    <a:lstStyle/>
                    <a:p>
                      <a:pPr algn="l" fontAlgn="b"/>
                      <a:r>
                        <a:rPr lang="en-US" sz="900" u="none" strike="noStrike" dirty="0">
                          <a:effectLst/>
                          <a:latin typeface="+mn-lt"/>
                        </a:rPr>
                        <a:t>Advent*</a:t>
                      </a:r>
                      <a:endParaRPr lang="en-US" sz="900" b="0" i="0" u="none" strike="noStrike" dirty="0">
                        <a:solidFill>
                          <a:srgbClr val="000000"/>
                        </a:solidFill>
                        <a:effectLst/>
                        <a:latin typeface="+mn-lt"/>
                      </a:endParaRPr>
                    </a:p>
                  </a:txBody>
                  <a:tcPr marL="7371" marR="7371" marT="7371" marB="0" anchor="b"/>
                </a:tc>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endParaRPr lang="en-US" sz="900" b="0" i="0" u="none" strike="noStrike" dirty="0">
                        <a:solidFill>
                          <a:srgbClr val="000000"/>
                        </a:solidFill>
                        <a:effectLst/>
                        <a:latin typeface="+mn-lt"/>
                      </a:endParaRPr>
                    </a:p>
                  </a:txBody>
                  <a:tcPr marL="7371" marR="7371" marT="7371" marB="0" anchor="b"/>
                </a:tc>
                <a:tc>
                  <a:txBody>
                    <a:bodyPr/>
                    <a:lstStyle/>
                    <a:p>
                      <a:pPr algn="l" fontAlgn="b"/>
                      <a:endParaRPr lang="en-US" sz="900" b="0" i="0" u="none" strike="noStrike">
                        <a:solidFill>
                          <a:srgbClr val="000000"/>
                        </a:solidFill>
                        <a:effectLst/>
                        <a:latin typeface="+mn-lt"/>
                      </a:endParaRPr>
                    </a:p>
                  </a:txBody>
                  <a:tcPr marL="7371" marR="7371" marT="7371" marB="0" anchor="b"/>
                </a:tc>
              </a:tr>
              <a:tr h="125312">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r>
                        <a:rPr lang="en-US" sz="900" u="none" strike="noStrike" dirty="0">
                          <a:effectLst/>
                          <a:latin typeface="+mn-lt"/>
                        </a:rPr>
                        <a:t>Baird</a:t>
                      </a:r>
                      <a:endParaRPr lang="en-US" sz="900" b="0" i="0" u="none" strike="noStrike" dirty="0">
                        <a:solidFill>
                          <a:srgbClr val="000000"/>
                        </a:solidFill>
                        <a:effectLst/>
                        <a:latin typeface="+mn-lt"/>
                      </a:endParaRPr>
                    </a:p>
                  </a:txBody>
                  <a:tcPr marL="7371" marR="7371" marT="7371" marB="0" anchor="b"/>
                </a:tc>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r>
                        <a:rPr lang="en-US" sz="900" u="none" strike="noStrike" dirty="0">
                          <a:effectLst/>
                          <a:latin typeface="+mn-lt"/>
                        </a:rPr>
                        <a:t>Private Equity</a:t>
                      </a:r>
                      <a:endParaRPr lang="en-US" sz="900" b="1" i="0" u="none" strike="noStrike" dirty="0">
                        <a:solidFill>
                          <a:srgbClr val="000000"/>
                        </a:solidFill>
                        <a:effectLst/>
                        <a:latin typeface="+mn-lt"/>
                      </a:endParaRPr>
                    </a:p>
                  </a:txBody>
                  <a:tcPr marL="7371" marR="7371" marT="7371" marB="0" anchor="b"/>
                </a:tc>
                <a:tc>
                  <a:txBody>
                    <a:bodyPr/>
                    <a:lstStyle/>
                    <a:p>
                      <a:pPr algn="l" fontAlgn="b"/>
                      <a:r>
                        <a:rPr lang="en-US" sz="900" u="none" strike="noStrike">
                          <a:effectLst/>
                          <a:latin typeface="+mn-lt"/>
                        </a:rPr>
                        <a:t>AEA</a:t>
                      </a:r>
                      <a:endParaRPr lang="en-US" sz="900" b="0" i="0" u="none" strike="noStrike">
                        <a:solidFill>
                          <a:srgbClr val="000000"/>
                        </a:solidFill>
                        <a:effectLst/>
                        <a:latin typeface="+mn-lt"/>
                      </a:endParaRPr>
                    </a:p>
                  </a:txBody>
                  <a:tcPr marL="7371" marR="7371" marT="7371" marB="0" anchor="b"/>
                </a:tc>
              </a:tr>
              <a:tr h="125312">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r>
                        <a:rPr lang="en-US" sz="900" u="none" strike="noStrike" dirty="0">
                          <a:effectLst/>
                          <a:latin typeface="+mn-lt"/>
                        </a:rPr>
                        <a:t>GAM</a:t>
                      </a:r>
                      <a:endParaRPr lang="en-US" sz="900" b="0" i="0" u="none" strike="noStrike" dirty="0">
                        <a:solidFill>
                          <a:srgbClr val="000000"/>
                        </a:solidFill>
                        <a:effectLst/>
                        <a:latin typeface="+mn-lt"/>
                      </a:endParaRPr>
                    </a:p>
                  </a:txBody>
                  <a:tcPr marL="7371" marR="7371" marT="7371" marB="0" anchor="b"/>
                </a:tc>
                <a:tc>
                  <a:txBody>
                    <a:bodyPr/>
                    <a:lstStyle/>
                    <a:p>
                      <a:pPr algn="l" fontAlgn="b"/>
                      <a:endParaRPr lang="en-US" sz="900" b="0" i="0" u="none" strike="noStrike" dirty="0">
                        <a:solidFill>
                          <a:srgbClr val="000000"/>
                        </a:solidFill>
                        <a:effectLst/>
                        <a:latin typeface="+mn-lt"/>
                      </a:endParaRPr>
                    </a:p>
                  </a:txBody>
                  <a:tcPr marL="7371" marR="7371" marT="7371" marB="0" anchor="b"/>
                </a:tc>
                <a:tc>
                  <a:txBody>
                    <a:bodyPr/>
                    <a:lstStyle/>
                    <a:p>
                      <a:pPr algn="l" fontAlgn="b"/>
                      <a:endParaRPr lang="en-US" sz="900" b="0" i="0" u="none" strike="noStrike" dirty="0">
                        <a:solidFill>
                          <a:srgbClr val="000000"/>
                        </a:solidFill>
                        <a:effectLst/>
                        <a:latin typeface="+mn-lt"/>
                      </a:endParaRPr>
                    </a:p>
                  </a:txBody>
                  <a:tcPr marL="7371" marR="7371" marT="7371" marB="0" anchor="b"/>
                </a:tc>
                <a:tc>
                  <a:txBody>
                    <a:bodyPr/>
                    <a:lstStyle/>
                    <a:p>
                      <a:pPr algn="l" fontAlgn="b"/>
                      <a:r>
                        <a:rPr lang="en-US" sz="900" u="none" strike="noStrike">
                          <a:effectLst/>
                          <a:latin typeface="+mn-lt"/>
                        </a:rPr>
                        <a:t>Apollo</a:t>
                      </a:r>
                      <a:endParaRPr lang="en-US" sz="900" b="0" i="0" u="none" strike="noStrike">
                        <a:solidFill>
                          <a:srgbClr val="000000"/>
                        </a:solidFill>
                        <a:effectLst/>
                        <a:latin typeface="+mn-lt"/>
                      </a:endParaRPr>
                    </a:p>
                  </a:txBody>
                  <a:tcPr marL="7371" marR="7371" marT="7371" marB="0" anchor="b"/>
                </a:tc>
              </a:tr>
              <a:tr h="125312">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r>
                        <a:rPr lang="en-US" sz="900" u="none" strike="noStrike">
                          <a:effectLst/>
                          <a:latin typeface="+mn-lt"/>
                        </a:rPr>
                        <a:t>SSgA</a:t>
                      </a:r>
                      <a:endParaRPr lang="en-US" sz="900" b="0" i="0" u="none" strike="noStrike">
                        <a:solidFill>
                          <a:srgbClr val="000000"/>
                        </a:solidFill>
                        <a:effectLst/>
                        <a:latin typeface="+mn-lt"/>
                      </a:endParaRPr>
                    </a:p>
                  </a:txBody>
                  <a:tcPr marL="7371" marR="7371" marT="7371" marB="0" anchor="b"/>
                </a:tc>
                <a:tc>
                  <a:txBody>
                    <a:bodyPr/>
                    <a:lstStyle/>
                    <a:p>
                      <a:pPr algn="l" fontAlgn="b"/>
                      <a:endParaRPr lang="en-US" sz="900" b="0" i="0" u="none" strike="noStrike" dirty="0">
                        <a:solidFill>
                          <a:srgbClr val="000000"/>
                        </a:solidFill>
                        <a:effectLst/>
                        <a:latin typeface="+mn-lt"/>
                      </a:endParaRPr>
                    </a:p>
                  </a:txBody>
                  <a:tcPr marL="7371" marR="7371" marT="7371" marB="0" anchor="b"/>
                </a:tc>
                <a:tc>
                  <a:txBody>
                    <a:bodyPr/>
                    <a:lstStyle/>
                    <a:p>
                      <a:pPr algn="l" fontAlgn="b"/>
                      <a:endParaRPr lang="en-US" sz="900" b="0" i="0" u="none" strike="noStrike" dirty="0">
                        <a:solidFill>
                          <a:srgbClr val="000000"/>
                        </a:solidFill>
                        <a:effectLst/>
                        <a:latin typeface="+mn-lt"/>
                      </a:endParaRPr>
                    </a:p>
                  </a:txBody>
                  <a:tcPr marL="7371" marR="7371" marT="7371" marB="0" anchor="b"/>
                </a:tc>
                <a:tc>
                  <a:txBody>
                    <a:bodyPr/>
                    <a:lstStyle/>
                    <a:p>
                      <a:pPr algn="l" fontAlgn="b"/>
                      <a:r>
                        <a:rPr lang="en-US" sz="900" u="none" strike="noStrike">
                          <a:effectLst/>
                          <a:latin typeface="+mn-lt"/>
                        </a:rPr>
                        <a:t>Brookfield</a:t>
                      </a:r>
                      <a:endParaRPr lang="en-US" sz="900" b="0" i="0" u="none" strike="noStrike">
                        <a:solidFill>
                          <a:srgbClr val="000000"/>
                        </a:solidFill>
                        <a:effectLst/>
                        <a:latin typeface="+mn-lt"/>
                      </a:endParaRPr>
                    </a:p>
                  </a:txBody>
                  <a:tcPr marL="7371" marR="7371" marT="7371" marB="0" anchor="b"/>
                </a:tc>
              </a:tr>
              <a:tr h="125312">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r>
                        <a:rPr lang="en-US" sz="900" u="none" strike="noStrike">
                          <a:effectLst/>
                          <a:latin typeface="+mn-lt"/>
                        </a:rPr>
                        <a:t>Vanguard</a:t>
                      </a:r>
                      <a:endParaRPr lang="en-US" sz="900" b="0" i="0" u="none" strike="noStrike">
                        <a:solidFill>
                          <a:srgbClr val="000000"/>
                        </a:solidFill>
                        <a:effectLst/>
                        <a:latin typeface="+mn-lt"/>
                      </a:endParaRPr>
                    </a:p>
                  </a:txBody>
                  <a:tcPr marL="7371" marR="7371" marT="7371" marB="0" anchor="b"/>
                </a:tc>
                <a:tc>
                  <a:txBody>
                    <a:bodyPr/>
                    <a:lstStyle/>
                    <a:p>
                      <a:pPr algn="l" fontAlgn="b"/>
                      <a:endParaRPr lang="en-US" sz="900" b="0" i="0" u="none" strike="noStrike" dirty="0">
                        <a:solidFill>
                          <a:srgbClr val="000000"/>
                        </a:solidFill>
                        <a:effectLst/>
                        <a:latin typeface="+mn-lt"/>
                      </a:endParaRPr>
                    </a:p>
                  </a:txBody>
                  <a:tcPr marL="7371" marR="7371" marT="7371" marB="0" anchor="b"/>
                </a:tc>
                <a:tc>
                  <a:txBody>
                    <a:bodyPr/>
                    <a:lstStyle/>
                    <a:p>
                      <a:pPr algn="l" fontAlgn="b"/>
                      <a:endParaRPr lang="en-US" sz="900" b="0" i="0" u="none" strike="noStrike" dirty="0">
                        <a:solidFill>
                          <a:srgbClr val="000000"/>
                        </a:solidFill>
                        <a:effectLst/>
                        <a:latin typeface="+mn-lt"/>
                      </a:endParaRPr>
                    </a:p>
                  </a:txBody>
                  <a:tcPr marL="7371" marR="7371" marT="7371" marB="0" anchor="b"/>
                </a:tc>
                <a:tc>
                  <a:txBody>
                    <a:bodyPr/>
                    <a:lstStyle/>
                    <a:p>
                      <a:pPr algn="l" fontAlgn="b"/>
                      <a:r>
                        <a:rPr lang="en-US" sz="900" u="none" strike="noStrike">
                          <a:effectLst/>
                          <a:latin typeface="+mn-lt"/>
                        </a:rPr>
                        <a:t>Crescent</a:t>
                      </a:r>
                      <a:endParaRPr lang="en-US" sz="900" b="0" i="0" u="none" strike="noStrike">
                        <a:solidFill>
                          <a:srgbClr val="000000"/>
                        </a:solidFill>
                        <a:effectLst/>
                        <a:latin typeface="+mn-lt"/>
                      </a:endParaRPr>
                    </a:p>
                  </a:txBody>
                  <a:tcPr marL="7371" marR="7371" marT="7371" marB="0" anchor="b"/>
                </a:tc>
              </a:tr>
              <a:tr h="125312">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r>
                        <a:rPr lang="en-US" sz="900" u="none" strike="noStrike">
                          <a:effectLst/>
                          <a:latin typeface="+mn-lt"/>
                        </a:rPr>
                        <a:t>Wellington</a:t>
                      </a:r>
                      <a:endParaRPr lang="en-US" sz="900" b="0" i="0" u="none" strike="noStrike">
                        <a:solidFill>
                          <a:srgbClr val="000000"/>
                        </a:solidFill>
                        <a:effectLst/>
                        <a:latin typeface="+mn-lt"/>
                      </a:endParaRPr>
                    </a:p>
                  </a:txBody>
                  <a:tcPr marL="7371" marR="7371" marT="7371" marB="0" anchor="b"/>
                </a:tc>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endParaRPr lang="en-US" sz="900" b="0" i="0" u="none" strike="noStrike" dirty="0">
                        <a:solidFill>
                          <a:srgbClr val="000000"/>
                        </a:solidFill>
                        <a:effectLst/>
                        <a:latin typeface="+mn-lt"/>
                      </a:endParaRPr>
                    </a:p>
                  </a:txBody>
                  <a:tcPr marL="7371" marR="7371" marT="7371" marB="0" anchor="b"/>
                </a:tc>
                <a:tc>
                  <a:txBody>
                    <a:bodyPr/>
                    <a:lstStyle/>
                    <a:p>
                      <a:pPr algn="l" fontAlgn="b"/>
                      <a:r>
                        <a:rPr lang="en-US" sz="900" u="none" strike="noStrike">
                          <a:effectLst/>
                          <a:latin typeface="+mn-lt"/>
                        </a:rPr>
                        <a:t>Gamut</a:t>
                      </a:r>
                      <a:endParaRPr lang="en-US" sz="900" b="0" i="0" u="none" strike="noStrike">
                        <a:solidFill>
                          <a:srgbClr val="000000"/>
                        </a:solidFill>
                        <a:effectLst/>
                        <a:latin typeface="+mn-lt"/>
                      </a:endParaRPr>
                    </a:p>
                  </a:txBody>
                  <a:tcPr marL="7371" marR="7371" marT="7371" marB="0" anchor="b"/>
                </a:tc>
              </a:tr>
              <a:tr h="125312">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endParaRPr lang="en-US" sz="900" b="0" i="0" u="none" strike="noStrike" dirty="0">
                        <a:solidFill>
                          <a:srgbClr val="000000"/>
                        </a:solidFill>
                        <a:effectLst/>
                        <a:latin typeface="+mn-lt"/>
                      </a:endParaRPr>
                    </a:p>
                  </a:txBody>
                  <a:tcPr marL="7371" marR="7371" marT="7371" marB="0" anchor="b"/>
                </a:tc>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endParaRPr lang="en-US" sz="900" b="0" i="0" u="none" strike="noStrike" dirty="0">
                        <a:solidFill>
                          <a:srgbClr val="000000"/>
                        </a:solidFill>
                        <a:effectLst/>
                        <a:latin typeface="+mn-lt"/>
                      </a:endParaRPr>
                    </a:p>
                  </a:txBody>
                  <a:tcPr marL="7371" marR="7371" marT="7371" marB="0" anchor="b"/>
                </a:tc>
                <a:tc>
                  <a:txBody>
                    <a:bodyPr/>
                    <a:lstStyle/>
                    <a:p>
                      <a:pPr algn="l" fontAlgn="b"/>
                      <a:r>
                        <a:rPr lang="en-US" sz="900" u="none" strike="noStrike">
                          <a:effectLst/>
                          <a:latin typeface="+mn-lt"/>
                        </a:rPr>
                        <a:t>Goldman Sachs</a:t>
                      </a:r>
                      <a:endParaRPr lang="en-US" sz="900" b="0" i="0" u="none" strike="noStrike">
                        <a:solidFill>
                          <a:srgbClr val="000000"/>
                        </a:solidFill>
                        <a:effectLst/>
                        <a:latin typeface="+mn-lt"/>
                      </a:endParaRPr>
                    </a:p>
                  </a:txBody>
                  <a:tcPr marL="7371" marR="7371" marT="7371" marB="0" anchor="b"/>
                </a:tc>
              </a:tr>
              <a:tr h="125312">
                <a:tc>
                  <a:txBody>
                    <a:bodyPr/>
                    <a:lstStyle/>
                    <a:p>
                      <a:pPr algn="l" fontAlgn="b"/>
                      <a:r>
                        <a:rPr lang="en-US" sz="900" u="none" strike="noStrike">
                          <a:effectLst/>
                          <a:latin typeface="+mn-lt"/>
                        </a:rPr>
                        <a:t>Absolute Return</a:t>
                      </a:r>
                      <a:endParaRPr lang="en-US" sz="900" b="1" i="0" u="none" strike="noStrike">
                        <a:solidFill>
                          <a:srgbClr val="000000"/>
                        </a:solidFill>
                        <a:effectLst/>
                        <a:latin typeface="+mn-lt"/>
                      </a:endParaRPr>
                    </a:p>
                  </a:txBody>
                  <a:tcPr marL="7371" marR="7371" marT="7371" marB="0" anchor="b"/>
                </a:tc>
                <a:tc>
                  <a:txBody>
                    <a:bodyPr/>
                    <a:lstStyle/>
                    <a:p>
                      <a:pPr algn="l" fontAlgn="b"/>
                      <a:r>
                        <a:rPr lang="en-US" sz="900" u="none" strike="noStrike">
                          <a:effectLst/>
                          <a:latin typeface="+mn-lt"/>
                        </a:rPr>
                        <a:t>Allianz</a:t>
                      </a:r>
                      <a:endParaRPr lang="en-US" sz="900" b="0" i="0" u="none" strike="noStrike">
                        <a:solidFill>
                          <a:srgbClr val="000000"/>
                        </a:solidFill>
                        <a:effectLst/>
                        <a:latin typeface="+mn-lt"/>
                      </a:endParaRPr>
                    </a:p>
                  </a:txBody>
                  <a:tcPr marL="7371" marR="7371" marT="7371" marB="0" anchor="b"/>
                </a:tc>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endParaRPr lang="en-US" sz="900" b="0" i="0" u="none" strike="noStrike" dirty="0">
                        <a:solidFill>
                          <a:srgbClr val="000000"/>
                        </a:solidFill>
                        <a:effectLst/>
                        <a:latin typeface="+mn-lt"/>
                      </a:endParaRPr>
                    </a:p>
                  </a:txBody>
                  <a:tcPr marL="7371" marR="7371" marT="7371" marB="0" anchor="b"/>
                </a:tc>
                <a:tc>
                  <a:txBody>
                    <a:bodyPr/>
                    <a:lstStyle/>
                    <a:p>
                      <a:pPr algn="l" fontAlgn="b"/>
                      <a:r>
                        <a:rPr lang="en-US" sz="900" u="none" strike="noStrike">
                          <a:effectLst/>
                          <a:latin typeface="+mn-lt"/>
                        </a:rPr>
                        <a:t>JFL Equity Parners</a:t>
                      </a:r>
                      <a:endParaRPr lang="en-US" sz="900" b="0" i="0" u="none" strike="noStrike">
                        <a:solidFill>
                          <a:srgbClr val="000000"/>
                        </a:solidFill>
                        <a:effectLst/>
                        <a:latin typeface="+mn-lt"/>
                      </a:endParaRPr>
                    </a:p>
                  </a:txBody>
                  <a:tcPr marL="7371" marR="7371" marT="7371" marB="0" anchor="b"/>
                </a:tc>
              </a:tr>
              <a:tr h="125312">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r>
                        <a:rPr lang="en-US" sz="900" u="none" strike="noStrike">
                          <a:effectLst/>
                          <a:latin typeface="+mn-lt"/>
                        </a:rPr>
                        <a:t>BeaconLight</a:t>
                      </a:r>
                      <a:endParaRPr lang="en-US" sz="900" b="0" i="0" u="none" strike="noStrike">
                        <a:solidFill>
                          <a:srgbClr val="000000"/>
                        </a:solidFill>
                        <a:effectLst/>
                        <a:latin typeface="+mn-lt"/>
                      </a:endParaRPr>
                    </a:p>
                  </a:txBody>
                  <a:tcPr marL="7371" marR="7371" marT="7371" marB="0" anchor="b"/>
                </a:tc>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endParaRPr lang="en-US" sz="900" b="0" i="0" u="none" strike="noStrike" dirty="0">
                        <a:solidFill>
                          <a:srgbClr val="000000"/>
                        </a:solidFill>
                        <a:effectLst/>
                        <a:latin typeface="+mn-lt"/>
                      </a:endParaRPr>
                    </a:p>
                  </a:txBody>
                  <a:tcPr marL="7371" marR="7371" marT="7371" marB="0" anchor="b"/>
                </a:tc>
                <a:tc>
                  <a:txBody>
                    <a:bodyPr/>
                    <a:lstStyle/>
                    <a:p>
                      <a:pPr algn="l" fontAlgn="b"/>
                      <a:r>
                        <a:rPr lang="en-US" sz="900" u="none" strike="noStrike">
                          <a:effectLst/>
                          <a:latin typeface="+mn-lt"/>
                        </a:rPr>
                        <a:t>Lexington</a:t>
                      </a:r>
                      <a:endParaRPr lang="en-US" sz="900" b="0" i="0" u="none" strike="noStrike">
                        <a:solidFill>
                          <a:srgbClr val="000000"/>
                        </a:solidFill>
                        <a:effectLst/>
                        <a:latin typeface="+mn-lt"/>
                      </a:endParaRPr>
                    </a:p>
                  </a:txBody>
                  <a:tcPr marL="7371" marR="7371" marT="7371" marB="0" anchor="b"/>
                </a:tc>
              </a:tr>
              <a:tr h="125312">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r>
                        <a:rPr lang="en-US" sz="900" u="none" strike="noStrike">
                          <a:effectLst/>
                          <a:latin typeface="+mn-lt"/>
                        </a:rPr>
                        <a:t>Bridgewater</a:t>
                      </a:r>
                      <a:endParaRPr lang="en-US" sz="900" b="0" i="0" u="none" strike="noStrike">
                        <a:solidFill>
                          <a:srgbClr val="000000"/>
                        </a:solidFill>
                        <a:effectLst/>
                        <a:latin typeface="+mn-lt"/>
                      </a:endParaRPr>
                    </a:p>
                  </a:txBody>
                  <a:tcPr marL="7371" marR="7371" marT="7371" marB="0" anchor="b"/>
                </a:tc>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endParaRPr lang="en-US" sz="900" b="0" i="0" u="none" strike="noStrike" dirty="0">
                        <a:solidFill>
                          <a:srgbClr val="000000"/>
                        </a:solidFill>
                        <a:effectLst/>
                        <a:latin typeface="+mn-lt"/>
                      </a:endParaRPr>
                    </a:p>
                  </a:txBody>
                  <a:tcPr marL="7371" marR="7371" marT="7371" marB="0" anchor="b"/>
                </a:tc>
                <a:tc>
                  <a:txBody>
                    <a:bodyPr/>
                    <a:lstStyle/>
                    <a:p>
                      <a:pPr algn="l" fontAlgn="b"/>
                      <a:r>
                        <a:rPr lang="en-US" sz="900" u="none" strike="noStrike" dirty="0">
                          <a:effectLst/>
                          <a:latin typeface="+mn-lt"/>
                        </a:rPr>
                        <a:t>Lightyear Capital</a:t>
                      </a:r>
                      <a:endParaRPr lang="en-US" sz="900" b="0" i="0" u="none" strike="noStrike" dirty="0">
                        <a:solidFill>
                          <a:srgbClr val="000000"/>
                        </a:solidFill>
                        <a:effectLst/>
                        <a:latin typeface="+mn-lt"/>
                      </a:endParaRPr>
                    </a:p>
                  </a:txBody>
                  <a:tcPr marL="7371" marR="7371" marT="7371" marB="0" anchor="b"/>
                </a:tc>
              </a:tr>
              <a:tr h="125312">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r>
                        <a:rPr lang="en-US" sz="900" u="none" strike="noStrike">
                          <a:effectLst/>
                          <a:latin typeface="+mn-lt"/>
                        </a:rPr>
                        <a:t>Canyon</a:t>
                      </a:r>
                      <a:endParaRPr lang="en-US" sz="900" b="0" i="0" u="none" strike="noStrike">
                        <a:solidFill>
                          <a:srgbClr val="000000"/>
                        </a:solidFill>
                        <a:effectLst/>
                        <a:latin typeface="+mn-lt"/>
                      </a:endParaRPr>
                    </a:p>
                  </a:txBody>
                  <a:tcPr marL="7371" marR="7371" marT="7371" marB="0" anchor="b"/>
                </a:tc>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endParaRPr lang="en-US" sz="900" b="0" i="0" u="none" strike="noStrike" dirty="0">
                        <a:solidFill>
                          <a:srgbClr val="000000"/>
                        </a:solidFill>
                        <a:effectLst/>
                        <a:latin typeface="+mn-lt"/>
                      </a:endParaRPr>
                    </a:p>
                  </a:txBody>
                  <a:tcPr marL="7371" marR="7371" marT="7371" marB="0" anchor="b"/>
                </a:tc>
                <a:tc>
                  <a:txBody>
                    <a:bodyPr/>
                    <a:lstStyle/>
                    <a:p>
                      <a:pPr algn="l" fontAlgn="b"/>
                      <a:r>
                        <a:rPr lang="en-US" sz="900" u="none" strike="noStrike" dirty="0">
                          <a:effectLst/>
                          <a:latin typeface="+mn-lt"/>
                        </a:rPr>
                        <a:t>Newbury Equity Partners</a:t>
                      </a:r>
                      <a:endParaRPr lang="en-US" sz="900" b="0" i="0" u="none" strike="noStrike" dirty="0">
                        <a:solidFill>
                          <a:srgbClr val="000000"/>
                        </a:solidFill>
                        <a:effectLst/>
                        <a:latin typeface="+mn-lt"/>
                      </a:endParaRPr>
                    </a:p>
                  </a:txBody>
                  <a:tcPr marL="7371" marR="7371" marT="7371" marB="0" anchor="b"/>
                </a:tc>
              </a:tr>
              <a:tr h="125312">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r>
                        <a:rPr lang="en-US" sz="900" u="none" strike="noStrike">
                          <a:effectLst/>
                          <a:latin typeface="+mn-lt"/>
                        </a:rPr>
                        <a:t>LibreMax</a:t>
                      </a:r>
                      <a:endParaRPr lang="en-US" sz="900" b="0" i="0" u="none" strike="noStrike">
                        <a:solidFill>
                          <a:srgbClr val="000000"/>
                        </a:solidFill>
                        <a:effectLst/>
                        <a:latin typeface="+mn-lt"/>
                      </a:endParaRPr>
                    </a:p>
                  </a:txBody>
                  <a:tcPr marL="7371" marR="7371" marT="7371" marB="0" anchor="b"/>
                </a:tc>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endParaRPr lang="en-US" sz="900" b="0" i="0" u="none" strike="noStrike" dirty="0">
                        <a:solidFill>
                          <a:srgbClr val="000000"/>
                        </a:solidFill>
                        <a:effectLst/>
                        <a:latin typeface="+mn-lt"/>
                      </a:endParaRPr>
                    </a:p>
                  </a:txBody>
                  <a:tcPr marL="7371" marR="7371" marT="7371" marB="0" anchor="b"/>
                </a:tc>
                <a:tc>
                  <a:txBody>
                    <a:bodyPr/>
                    <a:lstStyle/>
                    <a:p>
                      <a:pPr algn="l" fontAlgn="b"/>
                      <a:r>
                        <a:rPr lang="en-US" sz="900" u="none" strike="noStrike" dirty="0">
                          <a:effectLst/>
                          <a:latin typeface="+mn-lt"/>
                        </a:rPr>
                        <a:t>Pantheon</a:t>
                      </a:r>
                      <a:endParaRPr lang="en-US" sz="900" b="0" i="0" u="none" strike="noStrike" dirty="0">
                        <a:solidFill>
                          <a:srgbClr val="000000"/>
                        </a:solidFill>
                        <a:effectLst/>
                        <a:latin typeface="+mn-lt"/>
                      </a:endParaRPr>
                    </a:p>
                  </a:txBody>
                  <a:tcPr marL="7371" marR="7371" marT="7371" marB="0" anchor="b"/>
                </a:tc>
              </a:tr>
              <a:tr h="125312">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r>
                        <a:rPr lang="en-US" sz="900" u="none" strike="noStrike">
                          <a:effectLst/>
                          <a:latin typeface="+mn-lt"/>
                        </a:rPr>
                        <a:t>Makuria</a:t>
                      </a:r>
                      <a:endParaRPr lang="en-US" sz="900" b="0" i="0" u="none" strike="noStrike">
                        <a:solidFill>
                          <a:srgbClr val="000000"/>
                        </a:solidFill>
                        <a:effectLst/>
                        <a:latin typeface="+mn-lt"/>
                      </a:endParaRPr>
                    </a:p>
                  </a:txBody>
                  <a:tcPr marL="7371" marR="7371" marT="7371" marB="0" anchor="b"/>
                </a:tc>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endParaRPr lang="en-US" sz="900" b="0" i="0" u="none" strike="noStrike" dirty="0">
                        <a:solidFill>
                          <a:srgbClr val="000000"/>
                        </a:solidFill>
                        <a:effectLst/>
                        <a:latin typeface="+mn-lt"/>
                      </a:endParaRPr>
                    </a:p>
                  </a:txBody>
                  <a:tcPr marL="7371" marR="7371" marT="7371" marB="0" anchor="b"/>
                </a:tc>
                <a:tc>
                  <a:txBody>
                    <a:bodyPr/>
                    <a:lstStyle/>
                    <a:p>
                      <a:pPr algn="l" fontAlgn="b"/>
                      <a:endParaRPr lang="en-US" sz="900" b="0" i="0" u="none" strike="noStrike" dirty="0">
                        <a:solidFill>
                          <a:srgbClr val="000000"/>
                        </a:solidFill>
                        <a:effectLst/>
                        <a:latin typeface="+mn-lt"/>
                      </a:endParaRPr>
                    </a:p>
                  </a:txBody>
                  <a:tcPr marL="7371" marR="7371" marT="7371" marB="0" anchor="b"/>
                </a:tc>
              </a:tr>
              <a:tr h="125312">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r>
                        <a:rPr lang="en-US" sz="900" u="none" strike="noStrike">
                          <a:effectLst/>
                          <a:latin typeface="+mn-lt"/>
                        </a:rPr>
                        <a:t>Passport</a:t>
                      </a:r>
                      <a:endParaRPr lang="en-US" sz="900" b="0" i="0" u="none" strike="noStrike">
                        <a:solidFill>
                          <a:srgbClr val="000000"/>
                        </a:solidFill>
                        <a:effectLst/>
                        <a:latin typeface="+mn-lt"/>
                      </a:endParaRPr>
                    </a:p>
                  </a:txBody>
                  <a:tcPr marL="7371" marR="7371" marT="7371" marB="0" anchor="b"/>
                </a:tc>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r>
                        <a:rPr lang="en-US" sz="900" u="none" strike="noStrike" dirty="0">
                          <a:effectLst/>
                          <a:latin typeface="+mn-lt"/>
                        </a:rPr>
                        <a:t>Real Estate</a:t>
                      </a:r>
                      <a:endParaRPr lang="en-US" sz="900" b="1" i="0" u="none" strike="noStrike" dirty="0">
                        <a:solidFill>
                          <a:srgbClr val="000000"/>
                        </a:solidFill>
                        <a:effectLst/>
                        <a:latin typeface="+mn-lt"/>
                      </a:endParaRPr>
                    </a:p>
                  </a:txBody>
                  <a:tcPr marL="7371" marR="7371" marT="7371" marB="0" anchor="b"/>
                </a:tc>
                <a:tc>
                  <a:txBody>
                    <a:bodyPr/>
                    <a:lstStyle/>
                    <a:p>
                      <a:pPr algn="l" fontAlgn="b"/>
                      <a:r>
                        <a:rPr lang="en-US" sz="900" u="none" strike="noStrike" dirty="0">
                          <a:effectLst/>
                          <a:latin typeface="+mn-lt"/>
                        </a:rPr>
                        <a:t>JP Morgan Real Estate</a:t>
                      </a:r>
                      <a:endParaRPr lang="en-US" sz="900" b="0" i="0" u="none" strike="noStrike" dirty="0">
                        <a:solidFill>
                          <a:srgbClr val="000000"/>
                        </a:solidFill>
                        <a:effectLst/>
                        <a:latin typeface="+mn-lt"/>
                      </a:endParaRPr>
                    </a:p>
                  </a:txBody>
                  <a:tcPr marL="7371" marR="7371" marT="7371" marB="0" anchor="b"/>
                </a:tc>
              </a:tr>
              <a:tr h="125312">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r>
                        <a:rPr lang="en-US" sz="900" u="none" strike="noStrike">
                          <a:effectLst/>
                          <a:latin typeface="+mn-lt"/>
                        </a:rPr>
                        <a:t>Senator</a:t>
                      </a:r>
                      <a:endParaRPr lang="en-US" sz="900" b="0" i="0" u="none" strike="noStrike">
                        <a:solidFill>
                          <a:srgbClr val="000000"/>
                        </a:solidFill>
                        <a:effectLst/>
                        <a:latin typeface="+mn-lt"/>
                      </a:endParaRPr>
                    </a:p>
                  </a:txBody>
                  <a:tcPr marL="7371" marR="7371" marT="7371" marB="0" anchor="b"/>
                </a:tc>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r>
                        <a:rPr lang="en-US" sz="900" u="none" strike="noStrike" dirty="0" err="1">
                          <a:effectLst/>
                          <a:latin typeface="+mn-lt"/>
                        </a:rPr>
                        <a:t>Siguler</a:t>
                      </a:r>
                      <a:r>
                        <a:rPr lang="en-US" sz="900" u="none" strike="noStrike" dirty="0">
                          <a:effectLst/>
                          <a:latin typeface="+mn-lt"/>
                        </a:rPr>
                        <a:t> Guff</a:t>
                      </a:r>
                      <a:endParaRPr lang="en-US" sz="900" b="0" i="0" u="none" strike="noStrike" dirty="0">
                        <a:solidFill>
                          <a:srgbClr val="000000"/>
                        </a:solidFill>
                        <a:effectLst/>
                        <a:latin typeface="+mn-lt"/>
                      </a:endParaRPr>
                    </a:p>
                  </a:txBody>
                  <a:tcPr marL="7371" marR="7371" marT="7371" marB="0" anchor="b"/>
                </a:tc>
              </a:tr>
              <a:tr h="125312">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endParaRPr lang="en-US" sz="900" b="0" i="0" u="none" strike="noStrike" dirty="0">
                        <a:solidFill>
                          <a:srgbClr val="000000"/>
                        </a:solidFill>
                        <a:effectLst/>
                        <a:latin typeface="+mn-lt"/>
                      </a:endParaRPr>
                    </a:p>
                  </a:txBody>
                  <a:tcPr marL="7371" marR="7371" marT="7371" marB="0" anchor="b"/>
                </a:tc>
              </a:tr>
              <a:tr h="125312">
                <a:tc>
                  <a:txBody>
                    <a:bodyPr/>
                    <a:lstStyle/>
                    <a:p>
                      <a:pPr algn="l" fontAlgn="b"/>
                      <a:r>
                        <a:rPr lang="en-US" sz="900" u="none" strike="noStrike">
                          <a:effectLst/>
                          <a:latin typeface="+mn-lt"/>
                        </a:rPr>
                        <a:t>Real Assets</a:t>
                      </a:r>
                      <a:endParaRPr lang="en-US" sz="900" b="1" i="0" u="none" strike="noStrike">
                        <a:solidFill>
                          <a:srgbClr val="000000"/>
                        </a:solidFill>
                        <a:effectLst/>
                        <a:latin typeface="+mn-lt"/>
                      </a:endParaRPr>
                    </a:p>
                  </a:txBody>
                  <a:tcPr marL="7371" marR="7371" marT="7371" marB="0" anchor="b"/>
                </a:tc>
                <a:tc>
                  <a:txBody>
                    <a:bodyPr/>
                    <a:lstStyle/>
                    <a:p>
                      <a:pPr algn="l" fontAlgn="b"/>
                      <a:r>
                        <a:rPr lang="en-US" sz="900" u="none" strike="noStrike">
                          <a:effectLst/>
                          <a:latin typeface="+mn-lt"/>
                        </a:rPr>
                        <a:t>Arclight</a:t>
                      </a:r>
                      <a:endParaRPr lang="en-US" sz="900" b="0" i="0" u="none" strike="noStrike">
                        <a:solidFill>
                          <a:srgbClr val="000000"/>
                        </a:solidFill>
                        <a:effectLst/>
                        <a:latin typeface="+mn-lt"/>
                      </a:endParaRPr>
                    </a:p>
                  </a:txBody>
                  <a:tcPr marL="7371" marR="7371" marT="7371" marB="0" anchor="b"/>
                </a:tc>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r>
                        <a:rPr lang="en-US" sz="900" u="none" strike="noStrike">
                          <a:effectLst/>
                          <a:latin typeface="+mn-lt"/>
                        </a:rPr>
                        <a:t>Overlay</a:t>
                      </a:r>
                      <a:endParaRPr lang="en-US" sz="900" b="1" i="0" u="none" strike="noStrike">
                        <a:solidFill>
                          <a:srgbClr val="000000"/>
                        </a:solidFill>
                        <a:effectLst/>
                        <a:latin typeface="+mn-lt"/>
                      </a:endParaRPr>
                    </a:p>
                  </a:txBody>
                  <a:tcPr marL="7371" marR="7371" marT="7371" marB="0" anchor="b"/>
                </a:tc>
                <a:tc>
                  <a:txBody>
                    <a:bodyPr/>
                    <a:lstStyle/>
                    <a:p>
                      <a:pPr algn="l" fontAlgn="b"/>
                      <a:r>
                        <a:rPr lang="en-US" sz="900" u="none" strike="noStrike" dirty="0">
                          <a:effectLst/>
                          <a:latin typeface="+mn-lt"/>
                        </a:rPr>
                        <a:t>Clifton Parametric</a:t>
                      </a:r>
                      <a:endParaRPr lang="en-US" sz="900" b="0" i="0" u="none" strike="noStrike" dirty="0">
                        <a:solidFill>
                          <a:srgbClr val="000000"/>
                        </a:solidFill>
                        <a:effectLst/>
                        <a:latin typeface="+mn-lt"/>
                      </a:endParaRPr>
                    </a:p>
                  </a:txBody>
                  <a:tcPr marL="7371" marR="7371" marT="7371" marB="0" anchor="b"/>
                </a:tc>
              </a:tr>
              <a:tr h="125312">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r>
                        <a:rPr lang="en-US" sz="900" u="none" strike="noStrike">
                          <a:effectLst/>
                          <a:latin typeface="+mn-lt"/>
                        </a:rPr>
                        <a:t>EIG</a:t>
                      </a:r>
                      <a:endParaRPr lang="en-US" sz="900" b="0" i="0" u="none" strike="noStrike">
                        <a:solidFill>
                          <a:srgbClr val="000000"/>
                        </a:solidFill>
                        <a:effectLst/>
                        <a:latin typeface="+mn-lt"/>
                      </a:endParaRPr>
                    </a:p>
                  </a:txBody>
                  <a:tcPr marL="7371" marR="7371" marT="7371" marB="0" anchor="b"/>
                </a:tc>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endParaRPr lang="en-US" sz="900" b="0" i="0" u="none" strike="noStrike" dirty="0">
                        <a:solidFill>
                          <a:srgbClr val="000000"/>
                        </a:solidFill>
                        <a:effectLst/>
                        <a:latin typeface="+mn-lt"/>
                      </a:endParaRPr>
                    </a:p>
                  </a:txBody>
                  <a:tcPr marL="7371" marR="7371" marT="7371" marB="0" anchor="b"/>
                </a:tc>
              </a:tr>
              <a:tr h="125312">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r>
                        <a:rPr lang="en-US" sz="900" u="none" strike="noStrike">
                          <a:effectLst/>
                          <a:latin typeface="+mn-lt"/>
                        </a:rPr>
                        <a:t>NGP</a:t>
                      </a:r>
                      <a:endParaRPr lang="en-US" sz="900" b="0" i="0" u="none" strike="noStrike">
                        <a:solidFill>
                          <a:srgbClr val="000000"/>
                        </a:solidFill>
                        <a:effectLst/>
                        <a:latin typeface="+mn-lt"/>
                      </a:endParaRPr>
                    </a:p>
                  </a:txBody>
                  <a:tcPr marL="7371" marR="7371" marT="7371" marB="0" anchor="b"/>
                </a:tc>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r>
                        <a:rPr lang="en-US" sz="900" u="none" strike="noStrike">
                          <a:effectLst/>
                          <a:latin typeface="+mn-lt"/>
                        </a:rPr>
                        <a:t>Cash</a:t>
                      </a:r>
                      <a:endParaRPr lang="en-US" sz="900" b="1" i="0" u="none" strike="noStrike">
                        <a:solidFill>
                          <a:srgbClr val="000000"/>
                        </a:solidFill>
                        <a:effectLst/>
                        <a:latin typeface="+mn-lt"/>
                      </a:endParaRPr>
                    </a:p>
                  </a:txBody>
                  <a:tcPr marL="7371" marR="7371" marT="7371" marB="0" anchor="b"/>
                </a:tc>
                <a:tc>
                  <a:txBody>
                    <a:bodyPr/>
                    <a:lstStyle/>
                    <a:p>
                      <a:pPr algn="l" fontAlgn="b"/>
                      <a:r>
                        <a:rPr lang="en-US" sz="900" u="none" strike="noStrike" dirty="0">
                          <a:effectLst/>
                          <a:latin typeface="+mn-lt"/>
                        </a:rPr>
                        <a:t>Williams Capital*</a:t>
                      </a:r>
                      <a:endParaRPr lang="en-US" sz="900" b="0" i="0" u="none" strike="noStrike" dirty="0">
                        <a:solidFill>
                          <a:srgbClr val="000000"/>
                        </a:solidFill>
                        <a:effectLst/>
                        <a:latin typeface="+mn-lt"/>
                      </a:endParaRPr>
                    </a:p>
                  </a:txBody>
                  <a:tcPr marL="7371" marR="7371" marT="7371" marB="0" anchor="b"/>
                </a:tc>
              </a:tr>
              <a:tr h="132683">
                <a:tc>
                  <a:txBody>
                    <a:bodyPr/>
                    <a:lstStyle/>
                    <a:p>
                      <a:pPr algn="l" fontAlgn="b"/>
                      <a:r>
                        <a:rPr lang="en-US" sz="900" u="none" strike="noStrike" dirty="0">
                          <a:effectLst/>
                          <a:latin typeface="+mn-lt"/>
                        </a:rPr>
                        <a:t> </a:t>
                      </a:r>
                      <a:endParaRPr lang="en-US" sz="900" b="0" i="0" u="none" strike="noStrike" dirty="0">
                        <a:solidFill>
                          <a:srgbClr val="000000"/>
                        </a:solidFill>
                        <a:effectLst/>
                        <a:latin typeface="+mn-lt"/>
                      </a:endParaRPr>
                    </a:p>
                  </a:txBody>
                  <a:tcPr marL="7371" marR="7371" marT="7371" marB="0" anchor="b"/>
                </a:tc>
                <a:tc>
                  <a:txBody>
                    <a:bodyPr/>
                    <a:lstStyle/>
                    <a:p>
                      <a:pPr algn="l" fontAlgn="b"/>
                      <a:r>
                        <a:rPr lang="en-US" sz="900" u="none" strike="noStrike" dirty="0">
                          <a:effectLst/>
                          <a:latin typeface="+mn-lt"/>
                        </a:rPr>
                        <a:t>Wellington</a:t>
                      </a:r>
                      <a:endParaRPr lang="en-US" sz="900" b="0" i="0" u="none" strike="noStrike" dirty="0">
                        <a:solidFill>
                          <a:srgbClr val="000000"/>
                        </a:solidFill>
                        <a:effectLst/>
                        <a:latin typeface="+mn-lt"/>
                      </a:endParaRPr>
                    </a:p>
                  </a:txBody>
                  <a:tcPr marL="7371" marR="7371" marT="7371" marB="0" anchor="b"/>
                </a:tc>
                <a:tc>
                  <a:txBody>
                    <a:bodyPr/>
                    <a:lstStyle/>
                    <a:p>
                      <a:pPr algn="l" fontAlgn="b"/>
                      <a:r>
                        <a:rPr lang="en-US" sz="900" u="none" strike="noStrike" dirty="0">
                          <a:effectLst/>
                          <a:latin typeface="+mn-lt"/>
                        </a:rPr>
                        <a:t> </a:t>
                      </a:r>
                      <a:endParaRPr lang="en-US" sz="900" b="0" i="0" u="none" strike="noStrike" dirty="0">
                        <a:solidFill>
                          <a:srgbClr val="000000"/>
                        </a:solidFill>
                        <a:effectLst/>
                        <a:latin typeface="+mn-lt"/>
                      </a:endParaRPr>
                    </a:p>
                  </a:txBody>
                  <a:tcPr marL="7371" marR="7371" marT="7371" marB="0" anchor="b"/>
                </a:tc>
                <a:tc>
                  <a:txBody>
                    <a:bodyPr/>
                    <a:lstStyle/>
                    <a:p>
                      <a:pPr algn="l" fontAlgn="b"/>
                      <a:r>
                        <a:rPr lang="en-US" sz="900" u="none" strike="noStrike" dirty="0">
                          <a:effectLst/>
                          <a:latin typeface="+mn-lt"/>
                        </a:rPr>
                        <a:t> </a:t>
                      </a:r>
                      <a:endParaRPr lang="en-US" sz="900" b="0" i="0" u="none" strike="noStrike" dirty="0">
                        <a:solidFill>
                          <a:srgbClr val="000000"/>
                        </a:solidFill>
                        <a:effectLst/>
                        <a:latin typeface="+mn-lt"/>
                      </a:endParaRPr>
                    </a:p>
                  </a:txBody>
                  <a:tcPr marL="7371" marR="7371" marT="7371" marB="0" anchor="b"/>
                </a:tc>
                <a:tc>
                  <a:txBody>
                    <a:bodyPr/>
                    <a:lstStyle/>
                    <a:p>
                      <a:pPr algn="l" fontAlgn="b"/>
                      <a:r>
                        <a:rPr lang="en-US" sz="900" u="none" strike="noStrike" dirty="0">
                          <a:effectLst/>
                          <a:latin typeface="+mn-lt"/>
                        </a:rPr>
                        <a:t>JP Morgan</a:t>
                      </a:r>
                      <a:endParaRPr lang="en-US" sz="900" b="0" i="0" u="none" strike="noStrike" dirty="0">
                        <a:solidFill>
                          <a:srgbClr val="000000"/>
                        </a:solidFill>
                        <a:effectLst/>
                        <a:latin typeface="+mn-lt"/>
                      </a:endParaRPr>
                    </a:p>
                  </a:txBody>
                  <a:tcPr marL="7371" marR="7371" marT="7371" marB="0" anchor="b"/>
                </a:tc>
              </a:tr>
            </a:tbl>
          </a:graphicData>
        </a:graphic>
      </p:graphicFrame>
    </p:spTree>
    <p:extLst>
      <p:ext uri="{BB962C8B-B14F-4D97-AF65-F5344CB8AC3E}">
        <p14:creationId xmlns:p14="http://schemas.microsoft.com/office/powerpoint/2010/main" val="42424946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EDF6D6C-5AA7-4844-B80C-6FB67B21D5FB}" type="slidenum">
              <a:rPr lang="en-US" smtClean="0"/>
              <a:t>18</a:t>
            </a:fld>
            <a:endParaRPr lang="en-US"/>
          </a:p>
        </p:txBody>
      </p:sp>
      <p:sp>
        <p:nvSpPr>
          <p:cNvPr id="7" name="Title 2"/>
          <p:cNvSpPr txBox="1">
            <a:spLocks/>
          </p:cNvSpPr>
          <p:nvPr/>
        </p:nvSpPr>
        <p:spPr>
          <a:xfrm>
            <a:off x="85725" y="253809"/>
            <a:ext cx="8229600" cy="461665"/>
          </a:xfrm>
          <a:prstGeom prst="rect">
            <a:avLst/>
          </a:prstGeom>
          <a:noFill/>
        </p:spPr>
        <p:txBody>
          <a:bodyPr wrap="square" rtlCol="0">
            <a:spAutoFit/>
          </a:bodyPr>
          <a:lstStyle>
            <a:lvl1pPr algn="ctr" defTabSz="457200" rtl="0" eaLnBrk="1" latinLnBrk="0" hangingPunct="1">
              <a:spcBef>
                <a:spcPct val="0"/>
              </a:spcBef>
              <a:buNone/>
              <a:defRPr sz="3600" b="1" i="0" kern="1200">
                <a:solidFill>
                  <a:schemeClr val="tx1"/>
                </a:solidFill>
                <a:latin typeface="Arial"/>
                <a:ea typeface="+mj-ea"/>
                <a:cs typeface="Arial"/>
              </a:defRPr>
            </a:lvl1pPr>
          </a:lstStyle>
          <a:p>
            <a:pPr algn="l"/>
            <a:r>
              <a:rPr lang="en-US" sz="2400" dirty="0" err="1" smtClean="0">
                <a:solidFill>
                  <a:srgbClr val="222F8F"/>
                </a:solidFill>
                <a:latin typeface="+mn-lt"/>
                <a:ea typeface="+mn-ea"/>
                <a:cs typeface="+mn-cs"/>
              </a:rPr>
              <a:t>MaBSTOA</a:t>
            </a:r>
            <a:r>
              <a:rPr lang="en-US" sz="2400" dirty="0" smtClean="0">
                <a:solidFill>
                  <a:srgbClr val="222F8F"/>
                </a:solidFill>
                <a:latin typeface="+mn-lt"/>
                <a:ea typeface="+mn-ea"/>
                <a:cs typeface="+mn-cs"/>
              </a:rPr>
              <a:t> Defined Benefit Plan – Investment Managers</a:t>
            </a:r>
            <a:endParaRPr lang="en-US" sz="2400" dirty="0">
              <a:solidFill>
                <a:srgbClr val="222F8F"/>
              </a:solidFill>
              <a:latin typeface="+mn-lt"/>
              <a:ea typeface="+mn-ea"/>
              <a:cs typeface="+mn-cs"/>
            </a:endParaRPr>
          </a:p>
        </p:txBody>
      </p:sp>
      <p:sp>
        <p:nvSpPr>
          <p:cNvPr id="5" name="TextBox 4"/>
          <p:cNvSpPr txBox="1"/>
          <p:nvPr/>
        </p:nvSpPr>
        <p:spPr>
          <a:xfrm>
            <a:off x="1401763" y="6440182"/>
            <a:ext cx="1569660" cy="230832"/>
          </a:xfrm>
          <a:prstGeom prst="rect">
            <a:avLst/>
          </a:prstGeom>
          <a:noFill/>
        </p:spPr>
        <p:txBody>
          <a:bodyPr wrap="none" rtlCol="0">
            <a:spAutoFit/>
          </a:bodyPr>
          <a:lstStyle/>
          <a:p>
            <a:pPr algn="r"/>
            <a:r>
              <a:rPr lang="en-US" sz="900" dirty="0" smtClean="0"/>
              <a:t>*MWBE Investment Manager</a:t>
            </a:r>
            <a:endParaRPr lang="en-US" sz="900" dirty="0"/>
          </a:p>
        </p:txBody>
      </p:sp>
      <p:graphicFrame>
        <p:nvGraphicFramePr>
          <p:cNvPr id="3" name="Table 2"/>
          <p:cNvGraphicFramePr>
            <a:graphicFrameLocks noGrp="1"/>
          </p:cNvGraphicFramePr>
          <p:nvPr>
            <p:extLst>
              <p:ext uri="{D42A27DB-BD31-4B8C-83A1-F6EECF244321}">
                <p14:modId xmlns:p14="http://schemas.microsoft.com/office/powerpoint/2010/main" val="740993879"/>
              </p:ext>
            </p:extLst>
          </p:nvPr>
        </p:nvGraphicFramePr>
        <p:xfrm>
          <a:off x="1401763" y="1041400"/>
          <a:ext cx="6913562" cy="5340321"/>
        </p:xfrm>
        <a:graphic>
          <a:graphicData uri="http://schemas.openxmlformats.org/drawingml/2006/table">
            <a:tbl>
              <a:tblPr firstRow="1">
                <a:tableStyleId>{9D7B26C5-4107-4FEC-AEDC-1716B250A1EF}</a:tableStyleId>
              </a:tblPr>
              <a:tblGrid>
                <a:gridCol w="1636531"/>
                <a:gridCol w="1636531"/>
                <a:gridCol w="367438"/>
                <a:gridCol w="1636531"/>
                <a:gridCol w="1636531"/>
              </a:tblGrid>
              <a:tr h="129108">
                <a:tc>
                  <a:txBody>
                    <a:bodyPr/>
                    <a:lstStyle/>
                    <a:p>
                      <a:pPr algn="l" fontAlgn="b"/>
                      <a:r>
                        <a:rPr lang="en-US" sz="900" u="none" strike="noStrike">
                          <a:effectLst/>
                          <a:latin typeface="+mn-lt"/>
                        </a:rPr>
                        <a:t>Asset Class</a:t>
                      </a:r>
                      <a:endParaRPr lang="en-US" sz="900" b="1"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Investment Manager</a:t>
                      </a:r>
                      <a:endParaRPr lang="en-US" sz="900" b="1"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 </a:t>
                      </a:r>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Asset Class</a:t>
                      </a:r>
                      <a:endParaRPr lang="en-US" sz="900" b="1"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Investment Manager</a:t>
                      </a:r>
                      <a:endParaRPr lang="en-US" sz="900" b="1" i="0" u="none" strike="noStrike">
                        <a:solidFill>
                          <a:srgbClr val="000000"/>
                        </a:solidFill>
                        <a:effectLst/>
                        <a:latin typeface="+mn-lt"/>
                      </a:endParaRPr>
                    </a:p>
                  </a:txBody>
                  <a:tcPr marL="7173" marR="7173" marT="7173" marB="0" anchor="b"/>
                </a:tc>
              </a:tr>
              <a:tr h="121936">
                <a:tc>
                  <a:txBody>
                    <a:bodyPr/>
                    <a:lstStyle/>
                    <a:p>
                      <a:pPr algn="l" fontAlgn="b"/>
                      <a:r>
                        <a:rPr lang="en-US" sz="900" u="none" strike="noStrike">
                          <a:effectLst/>
                          <a:latin typeface="+mn-lt"/>
                        </a:rPr>
                        <a:t> </a:t>
                      </a:r>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 </a:t>
                      </a:r>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 </a:t>
                      </a:r>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 </a:t>
                      </a:r>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 </a:t>
                      </a:r>
                      <a:endParaRPr lang="en-US" sz="900" b="0" i="0" u="none" strike="noStrike">
                        <a:solidFill>
                          <a:srgbClr val="000000"/>
                        </a:solidFill>
                        <a:effectLst/>
                        <a:latin typeface="+mn-lt"/>
                      </a:endParaRPr>
                    </a:p>
                  </a:txBody>
                  <a:tcPr marL="7173" marR="7173" marT="7173" marB="0" anchor="b"/>
                </a:tc>
              </a:tr>
              <a:tr h="121936">
                <a:tc>
                  <a:txBody>
                    <a:bodyPr/>
                    <a:lstStyle/>
                    <a:p>
                      <a:pPr algn="l" fontAlgn="b"/>
                      <a:r>
                        <a:rPr lang="en-US" sz="900" u="none" strike="noStrike">
                          <a:effectLst/>
                          <a:latin typeface="+mn-lt"/>
                        </a:rPr>
                        <a:t>Large Cap Equity</a:t>
                      </a:r>
                      <a:endParaRPr lang="en-US" sz="900" b="1"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Independent Franchise Partners*</a:t>
                      </a:r>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Opportunistic Investments</a:t>
                      </a:r>
                      <a:endParaRPr lang="en-US" sz="900" b="1"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Carlyle</a:t>
                      </a:r>
                      <a:endParaRPr lang="en-US" sz="900" b="0" i="0" u="none" strike="noStrike">
                        <a:solidFill>
                          <a:srgbClr val="000000"/>
                        </a:solidFill>
                        <a:effectLst/>
                        <a:latin typeface="+mn-lt"/>
                      </a:endParaRPr>
                    </a:p>
                  </a:txBody>
                  <a:tcPr marL="7173" marR="7173" marT="7173" marB="0" anchor="b"/>
                </a:tc>
              </a:tr>
              <a:tr h="121936">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Lazard</a:t>
                      </a:r>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Crescent</a:t>
                      </a:r>
                      <a:endParaRPr lang="en-US" sz="900" b="0" i="0" u="none" strike="noStrike">
                        <a:solidFill>
                          <a:srgbClr val="000000"/>
                        </a:solidFill>
                        <a:effectLst/>
                        <a:latin typeface="+mn-lt"/>
                      </a:endParaRPr>
                    </a:p>
                  </a:txBody>
                  <a:tcPr marL="7173" marR="7173" marT="7173" marB="0" anchor="b"/>
                </a:tc>
              </a:tr>
              <a:tr h="121936">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Rhumbline*</a:t>
                      </a:r>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Entrust</a:t>
                      </a:r>
                      <a:endParaRPr lang="en-US" sz="900" b="0" i="0" u="none" strike="noStrike">
                        <a:solidFill>
                          <a:srgbClr val="000000"/>
                        </a:solidFill>
                        <a:effectLst/>
                        <a:latin typeface="+mn-lt"/>
                      </a:endParaRPr>
                    </a:p>
                  </a:txBody>
                  <a:tcPr marL="7173" marR="7173" marT="7173" marB="0" anchor="b"/>
                </a:tc>
              </a:tr>
              <a:tr h="121936">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Gramercy</a:t>
                      </a:r>
                      <a:endParaRPr lang="en-US" sz="900" b="0" i="0" u="none" strike="noStrike">
                        <a:solidFill>
                          <a:srgbClr val="000000"/>
                        </a:solidFill>
                        <a:effectLst/>
                        <a:latin typeface="+mn-lt"/>
                      </a:endParaRPr>
                    </a:p>
                  </a:txBody>
                  <a:tcPr marL="7173" marR="7173" marT="7173" marB="0" anchor="b"/>
                </a:tc>
              </a:tr>
              <a:tr h="121936">
                <a:tc>
                  <a:txBody>
                    <a:bodyPr/>
                    <a:lstStyle/>
                    <a:p>
                      <a:pPr algn="l" fontAlgn="b"/>
                      <a:r>
                        <a:rPr lang="en-US" sz="900" u="none" strike="noStrike">
                          <a:effectLst/>
                          <a:latin typeface="+mn-lt"/>
                        </a:rPr>
                        <a:t>Small Cap Equity</a:t>
                      </a:r>
                      <a:endParaRPr lang="en-US" sz="900" b="1" i="0" u="none" strike="noStrike">
                        <a:solidFill>
                          <a:srgbClr val="000000"/>
                        </a:solidFill>
                        <a:effectLst/>
                        <a:latin typeface="+mn-lt"/>
                      </a:endParaRPr>
                    </a:p>
                  </a:txBody>
                  <a:tcPr marL="7173" marR="7173" marT="7173" marB="0" anchor="b"/>
                </a:tc>
                <a:tc>
                  <a:txBody>
                    <a:bodyPr/>
                    <a:lstStyle/>
                    <a:p>
                      <a:pPr algn="l" rtl="0" fontAlgn="b"/>
                      <a:r>
                        <a:rPr lang="en-US" sz="900" u="none" strike="noStrike">
                          <a:effectLst/>
                          <a:latin typeface="+mn-lt"/>
                        </a:rPr>
                        <a:t>Times Square</a:t>
                      </a:r>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MC Seamax</a:t>
                      </a:r>
                      <a:endParaRPr lang="en-US" sz="900" b="0" i="0" u="none" strike="noStrike">
                        <a:solidFill>
                          <a:srgbClr val="000000"/>
                        </a:solidFill>
                        <a:effectLst/>
                        <a:latin typeface="+mn-lt"/>
                      </a:endParaRPr>
                    </a:p>
                  </a:txBody>
                  <a:tcPr marL="7173" marR="7173" marT="7173" marB="0" anchor="b"/>
                </a:tc>
              </a:tr>
              <a:tr h="121936">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rtl="0" fontAlgn="b"/>
                      <a:r>
                        <a:rPr lang="en-US" sz="900" u="none" strike="noStrike">
                          <a:effectLst/>
                          <a:latin typeface="+mn-lt"/>
                        </a:rPr>
                        <a:t>Pzena</a:t>
                      </a:r>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Orchard Landmark</a:t>
                      </a:r>
                      <a:endParaRPr lang="en-US" sz="900" b="0" i="0" u="none" strike="noStrike">
                        <a:solidFill>
                          <a:srgbClr val="000000"/>
                        </a:solidFill>
                        <a:effectLst/>
                        <a:latin typeface="+mn-lt"/>
                      </a:endParaRPr>
                    </a:p>
                  </a:txBody>
                  <a:tcPr marL="7173" marR="7173" marT="7173" marB="0" anchor="b"/>
                </a:tc>
              </a:tr>
              <a:tr h="121936">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Park Square</a:t>
                      </a:r>
                      <a:endParaRPr lang="en-US" sz="900" b="0" i="0" u="none" strike="noStrike">
                        <a:solidFill>
                          <a:srgbClr val="000000"/>
                        </a:solidFill>
                        <a:effectLst/>
                        <a:latin typeface="+mn-lt"/>
                      </a:endParaRPr>
                    </a:p>
                  </a:txBody>
                  <a:tcPr marL="7173" marR="7173" marT="7173" marB="0" anchor="b"/>
                </a:tc>
              </a:tr>
              <a:tr h="121936">
                <a:tc>
                  <a:txBody>
                    <a:bodyPr/>
                    <a:lstStyle/>
                    <a:p>
                      <a:pPr algn="l" fontAlgn="b"/>
                      <a:r>
                        <a:rPr lang="en-US" sz="900" u="none" strike="noStrike">
                          <a:effectLst/>
                          <a:latin typeface="+mn-lt"/>
                        </a:rPr>
                        <a:t>International Equity</a:t>
                      </a:r>
                      <a:endParaRPr lang="en-US" sz="900" b="1"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Blackrock</a:t>
                      </a:r>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Perella Weinberg</a:t>
                      </a:r>
                      <a:endParaRPr lang="en-US" sz="900" b="0" i="0" u="none" strike="noStrike">
                        <a:solidFill>
                          <a:srgbClr val="000000"/>
                        </a:solidFill>
                        <a:effectLst/>
                        <a:latin typeface="+mn-lt"/>
                      </a:endParaRPr>
                    </a:p>
                  </a:txBody>
                  <a:tcPr marL="7173" marR="7173" marT="7173" marB="0" anchor="b"/>
                </a:tc>
              </a:tr>
              <a:tr h="121936">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Johnston*</a:t>
                      </a:r>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PIMCO</a:t>
                      </a:r>
                      <a:endParaRPr lang="en-US" sz="900" b="0" i="0" u="none" strike="noStrike">
                        <a:solidFill>
                          <a:srgbClr val="000000"/>
                        </a:solidFill>
                        <a:effectLst/>
                        <a:latin typeface="+mn-lt"/>
                      </a:endParaRPr>
                    </a:p>
                  </a:txBody>
                  <a:tcPr marL="7173" marR="7173" marT="7173" marB="0" anchor="b"/>
                </a:tc>
              </a:tr>
              <a:tr h="121936">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Sanderson</a:t>
                      </a:r>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r>
              <a:tr h="121936">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Global Asset Allocation</a:t>
                      </a:r>
                      <a:endParaRPr lang="en-US" sz="900" b="1"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Bridgewater</a:t>
                      </a:r>
                      <a:endParaRPr lang="en-US" sz="900" b="0" i="0" u="none" strike="noStrike">
                        <a:solidFill>
                          <a:srgbClr val="000000"/>
                        </a:solidFill>
                        <a:effectLst/>
                        <a:latin typeface="+mn-lt"/>
                      </a:endParaRPr>
                    </a:p>
                  </a:txBody>
                  <a:tcPr marL="7173" marR="7173" marT="7173" marB="0" anchor="b"/>
                </a:tc>
              </a:tr>
              <a:tr h="121936">
                <a:tc>
                  <a:txBody>
                    <a:bodyPr/>
                    <a:lstStyle/>
                    <a:p>
                      <a:pPr algn="l" fontAlgn="b"/>
                      <a:r>
                        <a:rPr lang="en-US" sz="900" u="none" strike="noStrike">
                          <a:effectLst/>
                          <a:latin typeface="+mn-lt"/>
                        </a:rPr>
                        <a:t>Emerging Market Equity</a:t>
                      </a:r>
                      <a:endParaRPr lang="en-US" sz="900" b="1"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Eaton Vance</a:t>
                      </a:r>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Mellon</a:t>
                      </a:r>
                      <a:endParaRPr lang="en-US" sz="900" b="0" i="0" u="none" strike="noStrike">
                        <a:solidFill>
                          <a:srgbClr val="000000"/>
                        </a:solidFill>
                        <a:effectLst/>
                        <a:latin typeface="+mn-lt"/>
                      </a:endParaRPr>
                    </a:p>
                  </a:txBody>
                  <a:tcPr marL="7173" marR="7173" marT="7173" marB="0" anchor="b"/>
                </a:tc>
              </a:tr>
              <a:tr h="121936">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Lazard</a:t>
                      </a:r>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PIMCO</a:t>
                      </a:r>
                      <a:endParaRPr lang="en-US" sz="900" b="0" i="0" u="none" strike="noStrike">
                        <a:solidFill>
                          <a:srgbClr val="000000"/>
                        </a:solidFill>
                        <a:effectLst/>
                        <a:latin typeface="+mn-lt"/>
                      </a:endParaRPr>
                    </a:p>
                  </a:txBody>
                  <a:tcPr marL="7173" marR="7173" marT="7173" marB="0" anchor="b"/>
                </a:tc>
              </a:tr>
              <a:tr h="121936">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Wellington</a:t>
                      </a:r>
                      <a:endParaRPr lang="en-US" sz="900" b="0" i="0" u="none" strike="noStrike">
                        <a:solidFill>
                          <a:srgbClr val="000000"/>
                        </a:solidFill>
                        <a:effectLst/>
                        <a:latin typeface="+mn-lt"/>
                      </a:endParaRPr>
                    </a:p>
                  </a:txBody>
                  <a:tcPr marL="7173" marR="7173" marT="7173" marB="0" anchor="b"/>
                </a:tc>
              </a:tr>
              <a:tr h="121936">
                <a:tc>
                  <a:txBody>
                    <a:bodyPr/>
                    <a:lstStyle/>
                    <a:p>
                      <a:pPr algn="l" fontAlgn="b"/>
                      <a:r>
                        <a:rPr lang="en-US" sz="900" u="none" strike="noStrike">
                          <a:effectLst/>
                          <a:latin typeface="+mn-lt"/>
                        </a:rPr>
                        <a:t>Fixed Income</a:t>
                      </a:r>
                      <a:endParaRPr lang="en-US" sz="900" b="1"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Advent*</a:t>
                      </a:r>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r>
              <a:tr h="121936">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Baird</a:t>
                      </a:r>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Private Equity</a:t>
                      </a:r>
                      <a:endParaRPr lang="en-US" sz="900" b="1"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AEA</a:t>
                      </a:r>
                      <a:endParaRPr lang="en-US" sz="900" b="0" i="0" u="none" strike="noStrike">
                        <a:solidFill>
                          <a:srgbClr val="000000"/>
                        </a:solidFill>
                        <a:effectLst/>
                        <a:latin typeface="+mn-lt"/>
                      </a:endParaRPr>
                    </a:p>
                  </a:txBody>
                  <a:tcPr marL="7173" marR="7173" marT="7173" marB="0" anchor="b"/>
                </a:tc>
              </a:tr>
              <a:tr h="121936">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GAM</a:t>
                      </a:r>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Apollo</a:t>
                      </a:r>
                      <a:endParaRPr lang="en-US" sz="900" b="0" i="0" u="none" strike="noStrike">
                        <a:solidFill>
                          <a:srgbClr val="000000"/>
                        </a:solidFill>
                        <a:effectLst/>
                        <a:latin typeface="+mn-lt"/>
                      </a:endParaRPr>
                    </a:p>
                  </a:txBody>
                  <a:tcPr marL="7173" marR="7173" marT="7173" marB="0" anchor="b"/>
                </a:tc>
              </a:tr>
              <a:tr h="121936">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SSgA</a:t>
                      </a:r>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Brookfield</a:t>
                      </a:r>
                      <a:endParaRPr lang="en-US" sz="900" b="0" i="0" u="none" strike="noStrike">
                        <a:solidFill>
                          <a:srgbClr val="000000"/>
                        </a:solidFill>
                        <a:effectLst/>
                        <a:latin typeface="+mn-lt"/>
                      </a:endParaRPr>
                    </a:p>
                  </a:txBody>
                  <a:tcPr marL="7173" marR="7173" marT="7173" marB="0" anchor="b"/>
                </a:tc>
              </a:tr>
              <a:tr h="121936">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Vanguard</a:t>
                      </a:r>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Crescent</a:t>
                      </a:r>
                      <a:endParaRPr lang="en-US" sz="900" b="0" i="0" u="none" strike="noStrike">
                        <a:solidFill>
                          <a:srgbClr val="000000"/>
                        </a:solidFill>
                        <a:effectLst/>
                        <a:latin typeface="+mn-lt"/>
                      </a:endParaRPr>
                    </a:p>
                  </a:txBody>
                  <a:tcPr marL="7173" marR="7173" marT="7173" marB="0" anchor="b"/>
                </a:tc>
              </a:tr>
              <a:tr h="121936">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Wellington</a:t>
                      </a:r>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Gamut</a:t>
                      </a:r>
                      <a:endParaRPr lang="en-US" sz="900" b="0" i="0" u="none" strike="noStrike">
                        <a:solidFill>
                          <a:srgbClr val="000000"/>
                        </a:solidFill>
                        <a:effectLst/>
                        <a:latin typeface="+mn-lt"/>
                      </a:endParaRPr>
                    </a:p>
                  </a:txBody>
                  <a:tcPr marL="7173" marR="7173" marT="7173" marB="0" anchor="b"/>
                </a:tc>
              </a:tr>
              <a:tr h="121936">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Goldman Sachs</a:t>
                      </a:r>
                      <a:endParaRPr lang="en-US" sz="900" b="0" i="0" u="none" strike="noStrike">
                        <a:solidFill>
                          <a:srgbClr val="000000"/>
                        </a:solidFill>
                        <a:effectLst/>
                        <a:latin typeface="+mn-lt"/>
                      </a:endParaRPr>
                    </a:p>
                  </a:txBody>
                  <a:tcPr marL="7173" marR="7173" marT="7173" marB="0" anchor="b"/>
                </a:tc>
              </a:tr>
              <a:tr h="121936">
                <a:tc>
                  <a:txBody>
                    <a:bodyPr/>
                    <a:lstStyle/>
                    <a:p>
                      <a:pPr algn="l" fontAlgn="b"/>
                      <a:r>
                        <a:rPr lang="en-US" sz="900" u="none" strike="noStrike">
                          <a:effectLst/>
                          <a:latin typeface="+mn-lt"/>
                        </a:rPr>
                        <a:t>Absolute Return</a:t>
                      </a:r>
                      <a:endParaRPr lang="en-US" sz="900" b="1"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Allianz</a:t>
                      </a:r>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JFL Equity Parners</a:t>
                      </a:r>
                      <a:endParaRPr lang="en-US" sz="900" b="0" i="0" u="none" strike="noStrike">
                        <a:solidFill>
                          <a:srgbClr val="000000"/>
                        </a:solidFill>
                        <a:effectLst/>
                        <a:latin typeface="+mn-lt"/>
                      </a:endParaRPr>
                    </a:p>
                  </a:txBody>
                  <a:tcPr marL="7173" marR="7173" marT="7173" marB="0" anchor="b"/>
                </a:tc>
              </a:tr>
              <a:tr h="121936">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BeaconLight</a:t>
                      </a:r>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Lexington</a:t>
                      </a:r>
                      <a:endParaRPr lang="en-US" sz="900" b="0" i="0" u="none" strike="noStrike">
                        <a:solidFill>
                          <a:srgbClr val="000000"/>
                        </a:solidFill>
                        <a:effectLst/>
                        <a:latin typeface="+mn-lt"/>
                      </a:endParaRPr>
                    </a:p>
                  </a:txBody>
                  <a:tcPr marL="7173" marR="7173" marT="7173" marB="0" anchor="b"/>
                </a:tc>
              </a:tr>
              <a:tr h="121936">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Bridgewater</a:t>
                      </a:r>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Lightyear Capital</a:t>
                      </a:r>
                      <a:endParaRPr lang="en-US" sz="900" b="0" i="0" u="none" strike="noStrike">
                        <a:solidFill>
                          <a:srgbClr val="000000"/>
                        </a:solidFill>
                        <a:effectLst/>
                        <a:latin typeface="+mn-lt"/>
                      </a:endParaRPr>
                    </a:p>
                  </a:txBody>
                  <a:tcPr marL="7173" marR="7173" marT="7173" marB="0" anchor="b"/>
                </a:tc>
              </a:tr>
              <a:tr h="121936">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Canyon</a:t>
                      </a:r>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Newbury Equity Partners</a:t>
                      </a:r>
                      <a:endParaRPr lang="en-US" sz="900" b="0" i="0" u="none" strike="noStrike">
                        <a:solidFill>
                          <a:srgbClr val="000000"/>
                        </a:solidFill>
                        <a:effectLst/>
                        <a:latin typeface="+mn-lt"/>
                      </a:endParaRPr>
                    </a:p>
                  </a:txBody>
                  <a:tcPr marL="7173" marR="7173" marT="7173" marB="0" anchor="b"/>
                </a:tc>
              </a:tr>
              <a:tr h="121936">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LibreMax</a:t>
                      </a:r>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Pantheon</a:t>
                      </a:r>
                      <a:endParaRPr lang="en-US" sz="900" b="0" i="0" u="none" strike="noStrike">
                        <a:solidFill>
                          <a:srgbClr val="000000"/>
                        </a:solidFill>
                        <a:effectLst/>
                        <a:latin typeface="+mn-lt"/>
                      </a:endParaRPr>
                    </a:p>
                  </a:txBody>
                  <a:tcPr marL="7173" marR="7173" marT="7173" marB="0" anchor="b"/>
                </a:tc>
              </a:tr>
              <a:tr h="121936">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Makuria</a:t>
                      </a:r>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r>
              <a:tr h="121936">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Passport</a:t>
                      </a:r>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Real Estate</a:t>
                      </a:r>
                      <a:endParaRPr lang="en-US" sz="900" b="1"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JP Morgan Real Estate</a:t>
                      </a:r>
                      <a:endParaRPr lang="en-US" sz="900" b="0" i="0" u="none" strike="noStrike">
                        <a:solidFill>
                          <a:srgbClr val="000000"/>
                        </a:solidFill>
                        <a:effectLst/>
                        <a:latin typeface="+mn-lt"/>
                      </a:endParaRPr>
                    </a:p>
                  </a:txBody>
                  <a:tcPr marL="7173" marR="7173" marT="7173" marB="0" anchor="b"/>
                </a:tc>
              </a:tr>
              <a:tr h="121936">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Senator</a:t>
                      </a:r>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1"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Siguler Guff</a:t>
                      </a:r>
                      <a:endParaRPr lang="en-US" sz="900" b="0" i="0" u="none" strike="noStrike">
                        <a:solidFill>
                          <a:srgbClr val="000000"/>
                        </a:solidFill>
                        <a:effectLst/>
                        <a:latin typeface="+mn-lt"/>
                      </a:endParaRPr>
                    </a:p>
                  </a:txBody>
                  <a:tcPr marL="7173" marR="7173" marT="7173" marB="0" anchor="b"/>
                </a:tc>
              </a:tr>
              <a:tr h="121936">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UBS</a:t>
                      </a:r>
                      <a:endParaRPr lang="en-US" sz="900" b="0" i="0" u="none" strike="noStrike">
                        <a:solidFill>
                          <a:srgbClr val="000000"/>
                        </a:solidFill>
                        <a:effectLst/>
                        <a:latin typeface="+mn-lt"/>
                      </a:endParaRPr>
                    </a:p>
                  </a:txBody>
                  <a:tcPr marL="7173" marR="7173" marT="7173" marB="0" anchor="b"/>
                </a:tc>
              </a:tr>
              <a:tr h="121936">
                <a:tc>
                  <a:txBody>
                    <a:bodyPr/>
                    <a:lstStyle/>
                    <a:p>
                      <a:pPr algn="l" fontAlgn="b"/>
                      <a:r>
                        <a:rPr lang="en-US" sz="900" u="none" strike="noStrike">
                          <a:effectLst/>
                          <a:latin typeface="+mn-lt"/>
                        </a:rPr>
                        <a:t>Real Assets</a:t>
                      </a:r>
                      <a:endParaRPr lang="en-US" sz="900" b="1"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Arclight</a:t>
                      </a:r>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r>
              <a:tr h="121936">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EIG</a:t>
                      </a:r>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Overlay</a:t>
                      </a:r>
                      <a:endParaRPr lang="en-US" sz="900" b="1"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Clifton Parametric</a:t>
                      </a:r>
                      <a:endParaRPr lang="en-US" sz="900" b="0" i="0" u="none" strike="noStrike">
                        <a:solidFill>
                          <a:srgbClr val="000000"/>
                        </a:solidFill>
                        <a:effectLst/>
                        <a:latin typeface="+mn-lt"/>
                      </a:endParaRPr>
                    </a:p>
                  </a:txBody>
                  <a:tcPr marL="7173" marR="7173" marT="7173" marB="0" anchor="b"/>
                </a:tc>
              </a:tr>
              <a:tr h="121936">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NGP</a:t>
                      </a:r>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r>
              <a:tr h="121936">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Wellington</a:t>
                      </a:r>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Cash</a:t>
                      </a:r>
                      <a:endParaRPr lang="en-US" sz="900" b="1"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Williams Capital*</a:t>
                      </a:r>
                      <a:endParaRPr lang="en-US" sz="900" b="0" i="0" u="none" strike="noStrike">
                        <a:solidFill>
                          <a:srgbClr val="000000"/>
                        </a:solidFill>
                        <a:effectLst/>
                        <a:latin typeface="+mn-lt"/>
                      </a:endParaRPr>
                    </a:p>
                  </a:txBody>
                  <a:tcPr marL="7173" marR="7173" marT="7173" marB="0" anchor="b"/>
                </a:tc>
              </a:tr>
              <a:tr h="129108">
                <a:tc>
                  <a:txBody>
                    <a:bodyPr/>
                    <a:lstStyle/>
                    <a:p>
                      <a:pPr algn="l" fontAlgn="b"/>
                      <a:r>
                        <a:rPr lang="en-US" sz="900" u="none" strike="noStrike">
                          <a:effectLst/>
                          <a:latin typeface="+mn-lt"/>
                        </a:rPr>
                        <a:t> </a:t>
                      </a:r>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 </a:t>
                      </a:r>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 </a:t>
                      </a:r>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 </a:t>
                      </a:r>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dirty="0">
                          <a:effectLst/>
                          <a:latin typeface="+mn-lt"/>
                        </a:rPr>
                        <a:t>JP Morgan</a:t>
                      </a:r>
                      <a:endParaRPr lang="en-US" sz="900" b="0" i="0" u="none" strike="noStrike" dirty="0">
                        <a:solidFill>
                          <a:srgbClr val="000000"/>
                        </a:solidFill>
                        <a:effectLst/>
                        <a:latin typeface="+mn-lt"/>
                      </a:endParaRPr>
                    </a:p>
                  </a:txBody>
                  <a:tcPr marL="7173" marR="7173" marT="7173" marB="0" anchor="b"/>
                </a:tc>
              </a:tr>
            </a:tbl>
          </a:graphicData>
        </a:graphic>
      </p:graphicFrame>
    </p:spTree>
    <p:extLst>
      <p:ext uri="{BB962C8B-B14F-4D97-AF65-F5344CB8AC3E}">
        <p14:creationId xmlns:p14="http://schemas.microsoft.com/office/powerpoint/2010/main" val="18854408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EDF6D6C-5AA7-4844-B80C-6FB67B21D5FB}" type="slidenum">
              <a:rPr lang="en-US" smtClean="0"/>
              <a:t>1</a:t>
            </a:fld>
            <a:endParaRPr lang="en-US"/>
          </a:p>
        </p:txBody>
      </p:sp>
      <p:graphicFrame>
        <p:nvGraphicFramePr>
          <p:cNvPr id="4" name="Table 3"/>
          <p:cNvGraphicFramePr>
            <a:graphicFrameLocks noGrp="1"/>
          </p:cNvGraphicFramePr>
          <p:nvPr>
            <p:extLst>
              <p:ext uri="{D42A27DB-BD31-4B8C-83A1-F6EECF244321}">
                <p14:modId xmlns:p14="http://schemas.microsoft.com/office/powerpoint/2010/main" val="1209163516"/>
              </p:ext>
            </p:extLst>
          </p:nvPr>
        </p:nvGraphicFramePr>
        <p:xfrm>
          <a:off x="689988" y="1638738"/>
          <a:ext cx="7103007" cy="2296160"/>
        </p:xfrm>
        <a:graphic>
          <a:graphicData uri="http://schemas.openxmlformats.org/drawingml/2006/table">
            <a:tbl>
              <a:tblPr>
                <a:tableStyleId>{2D5ABB26-0587-4C30-8999-92F81FD0307C}</a:tableStyleId>
              </a:tblPr>
              <a:tblGrid>
                <a:gridCol w="5056776"/>
                <a:gridCol w="2046231"/>
              </a:tblGrid>
              <a:tr h="203200">
                <a:tc>
                  <a:txBody>
                    <a:bodyPr/>
                    <a:lstStyle/>
                    <a:p>
                      <a:pPr algn="l" fontAlgn="ctr"/>
                      <a:endParaRPr lang="en-US" sz="1800" b="0" i="0" u="none" strike="noStrike" dirty="0">
                        <a:solidFill>
                          <a:srgbClr val="000000"/>
                        </a:solidFill>
                        <a:effectLst/>
                        <a:latin typeface="Calibri" charset="0"/>
                      </a:endParaRPr>
                    </a:p>
                  </a:txBody>
                  <a:tcPr marL="12700" marR="12700" marT="12700" marB="0" anchor="ctr"/>
                </a:tc>
                <a:tc>
                  <a:txBody>
                    <a:bodyPr/>
                    <a:lstStyle/>
                    <a:p>
                      <a:pPr algn="r" fontAlgn="b"/>
                      <a:r>
                        <a:rPr lang="en-US" sz="1600" u="none" strike="noStrike" dirty="0">
                          <a:effectLst/>
                        </a:rPr>
                        <a:t>Page</a:t>
                      </a:r>
                      <a:endParaRPr lang="en-US" sz="1600" b="0" i="0" u="none" strike="noStrike" dirty="0">
                        <a:solidFill>
                          <a:srgbClr val="000000"/>
                        </a:solidFill>
                        <a:effectLst/>
                        <a:latin typeface="Calibri" charset="0"/>
                      </a:endParaRPr>
                    </a:p>
                  </a:txBody>
                  <a:tcPr marL="12700" marR="12700" marT="12700" marB="0" anchor="b"/>
                </a:tc>
              </a:tr>
              <a:tr h="203200">
                <a:tc>
                  <a:txBody>
                    <a:bodyPr/>
                    <a:lstStyle/>
                    <a:p>
                      <a:pPr algn="l" fontAlgn="ctr"/>
                      <a:r>
                        <a:rPr lang="en-US" sz="1800" u="none" strike="noStrike" dirty="0" smtClean="0">
                          <a:effectLst/>
                        </a:rPr>
                        <a:t>Executive</a:t>
                      </a:r>
                      <a:r>
                        <a:rPr lang="en-US" sz="1800" u="none" strike="noStrike" baseline="0" dirty="0" smtClean="0">
                          <a:effectLst/>
                        </a:rPr>
                        <a:t> Summary</a:t>
                      </a:r>
                      <a:endParaRPr lang="en-US" sz="1800" u="none" strike="noStrike" dirty="0">
                        <a:effectLst/>
                      </a:endParaRPr>
                    </a:p>
                  </a:txBody>
                  <a:tcPr marL="12700" marR="12700" marT="12700" marB="0" anchor="ctr"/>
                </a:tc>
                <a:tc>
                  <a:txBody>
                    <a:bodyPr/>
                    <a:lstStyle/>
                    <a:p>
                      <a:pPr algn="r" fontAlgn="b"/>
                      <a:r>
                        <a:rPr lang="en-US" sz="1600" b="0" i="0" u="none" strike="noStrike" dirty="0" smtClean="0">
                          <a:solidFill>
                            <a:srgbClr val="000000"/>
                          </a:solidFill>
                          <a:effectLst/>
                          <a:latin typeface="Calibri" charset="0"/>
                        </a:rPr>
                        <a:t>2</a:t>
                      </a:r>
                      <a:endParaRPr lang="en-US" sz="1600" b="0" i="0" u="none" strike="noStrike" dirty="0">
                        <a:solidFill>
                          <a:srgbClr val="000000"/>
                        </a:solidFill>
                        <a:effectLst/>
                        <a:latin typeface="Calibri" charset="0"/>
                      </a:endParaRPr>
                    </a:p>
                  </a:txBody>
                  <a:tcPr marL="12700" marR="12700" marT="12700" marB="0" anchor="b"/>
                </a:tc>
              </a:tr>
              <a:tr h="203200">
                <a:tc>
                  <a:txBody>
                    <a:bodyPr/>
                    <a:lstStyle/>
                    <a:p>
                      <a:pPr algn="l" fontAlgn="ctr"/>
                      <a:r>
                        <a:rPr lang="en-US" sz="1800" u="none" strike="noStrike" dirty="0" smtClean="0">
                          <a:effectLst/>
                        </a:rPr>
                        <a:t>Overview – MTA Sponsored and Multi-Employer Plans</a:t>
                      </a:r>
                      <a:endParaRPr lang="en-US" sz="1800" u="none" strike="noStrike" dirty="0">
                        <a:effectLst/>
                      </a:endParaRPr>
                    </a:p>
                  </a:txBody>
                  <a:tcPr marL="12700" marR="12700" marT="12700" marB="0" anchor="ctr"/>
                </a:tc>
                <a:tc>
                  <a:txBody>
                    <a:bodyPr/>
                    <a:lstStyle/>
                    <a:p>
                      <a:pPr algn="r" fontAlgn="b"/>
                      <a:r>
                        <a:rPr lang="en-US" sz="1600" u="none" strike="noStrike" dirty="0" smtClean="0">
                          <a:effectLst/>
                        </a:rPr>
                        <a:t>3</a:t>
                      </a:r>
                      <a:endParaRPr lang="en-US" sz="1600" b="0" i="0" u="none" strike="noStrike" dirty="0">
                        <a:solidFill>
                          <a:srgbClr val="000000"/>
                        </a:solidFill>
                        <a:effectLst/>
                        <a:latin typeface="Calibri" charset="0"/>
                      </a:endParaRPr>
                    </a:p>
                  </a:txBody>
                  <a:tcPr marL="12700" marR="12700" marT="12700" marB="0" anchor="b"/>
                </a:tc>
              </a:tr>
              <a:tr h="203200">
                <a:tc>
                  <a:txBody>
                    <a:bodyPr/>
                    <a:lstStyle/>
                    <a:p>
                      <a:pPr algn="l" fontAlgn="ctr"/>
                      <a:r>
                        <a:rPr lang="en-US" sz="1800" u="none" strike="noStrike" dirty="0">
                          <a:effectLst/>
                        </a:rPr>
                        <a:t>Market Outlook</a:t>
                      </a:r>
                      <a:endParaRPr lang="en-US" sz="1800" b="0" i="0" u="none" strike="noStrike" dirty="0">
                        <a:solidFill>
                          <a:srgbClr val="000000"/>
                        </a:solidFill>
                        <a:effectLst/>
                        <a:latin typeface="Calibri" charset="0"/>
                      </a:endParaRPr>
                    </a:p>
                  </a:txBody>
                  <a:tcPr marL="12700" marR="12700" marT="12700" marB="0" anchor="ctr"/>
                </a:tc>
                <a:tc>
                  <a:txBody>
                    <a:bodyPr/>
                    <a:lstStyle/>
                    <a:p>
                      <a:pPr algn="r" fontAlgn="b"/>
                      <a:r>
                        <a:rPr lang="en-US" sz="1600" b="0" i="0" u="none" strike="noStrike" dirty="0" smtClean="0">
                          <a:solidFill>
                            <a:schemeClr val="tx1"/>
                          </a:solidFill>
                          <a:effectLst/>
                          <a:latin typeface="+mn-lt"/>
                        </a:rPr>
                        <a:t>4</a:t>
                      </a:r>
                      <a:endParaRPr lang="en-US" sz="1600" b="0" i="0" u="none" strike="noStrike" dirty="0">
                        <a:solidFill>
                          <a:srgbClr val="000000"/>
                        </a:solidFill>
                        <a:effectLst/>
                        <a:latin typeface="Calibri" charset="0"/>
                      </a:endParaRPr>
                    </a:p>
                  </a:txBody>
                  <a:tcPr marL="12700" marR="12700" marT="12700" marB="0" anchor="b"/>
                </a:tc>
              </a:tr>
              <a:tr h="203200">
                <a:tc>
                  <a:txBody>
                    <a:bodyPr/>
                    <a:lstStyle/>
                    <a:p>
                      <a:pPr algn="l" fontAlgn="ctr"/>
                      <a:r>
                        <a:rPr lang="en-US" sz="1800" u="none" strike="noStrike" dirty="0">
                          <a:effectLst/>
                        </a:rPr>
                        <a:t>Asset Allocation &amp; Performance</a:t>
                      </a:r>
                      <a:endParaRPr lang="en-US" sz="1800" b="0" i="0" u="none" strike="noStrike" dirty="0">
                        <a:solidFill>
                          <a:srgbClr val="000000"/>
                        </a:solidFill>
                        <a:effectLst/>
                        <a:latin typeface="Calibri" charset="0"/>
                      </a:endParaRPr>
                    </a:p>
                  </a:txBody>
                  <a:tcPr marL="12700" marR="12700" marT="12700" marB="0" anchor="ctr"/>
                </a:tc>
                <a:tc>
                  <a:txBody>
                    <a:bodyPr/>
                    <a:lstStyle/>
                    <a:p>
                      <a:pPr algn="r" fontAlgn="b"/>
                      <a:r>
                        <a:rPr lang="en-US" sz="1600" u="none" strike="noStrike" dirty="0" smtClean="0">
                          <a:effectLst/>
                        </a:rPr>
                        <a:t>5-7</a:t>
                      </a:r>
                      <a:endParaRPr lang="en-US" sz="1600" b="0" i="0" u="none" strike="noStrike" dirty="0">
                        <a:solidFill>
                          <a:srgbClr val="000000"/>
                        </a:solidFill>
                        <a:effectLst/>
                        <a:latin typeface="Calibri" charset="0"/>
                      </a:endParaRPr>
                    </a:p>
                  </a:txBody>
                  <a:tcPr marL="12700" marR="12700" marT="12700" marB="0" anchor="b"/>
                </a:tc>
              </a:tr>
              <a:tr h="203200">
                <a:tc>
                  <a:txBody>
                    <a:bodyPr/>
                    <a:lstStyle/>
                    <a:p>
                      <a:pPr algn="l" fontAlgn="ctr"/>
                      <a:r>
                        <a:rPr lang="en-US" sz="1800" u="none" strike="noStrike" dirty="0">
                          <a:effectLst/>
                        </a:rPr>
                        <a:t>Assumptions &amp; Funding Level</a:t>
                      </a:r>
                      <a:endParaRPr lang="en-US" sz="1800" b="0" i="0" u="none" strike="noStrike" dirty="0">
                        <a:solidFill>
                          <a:srgbClr val="000000"/>
                        </a:solidFill>
                        <a:effectLst/>
                        <a:latin typeface="Calibri" charset="0"/>
                      </a:endParaRPr>
                    </a:p>
                  </a:txBody>
                  <a:tcPr marL="12700" marR="12700" marT="12700" marB="0" anchor="ctr"/>
                </a:tc>
                <a:tc>
                  <a:txBody>
                    <a:bodyPr/>
                    <a:lstStyle/>
                    <a:p>
                      <a:pPr algn="r" fontAlgn="b"/>
                      <a:r>
                        <a:rPr lang="en-US" sz="1600" u="none" strike="noStrike" dirty="0" smtClean="0">
                          <a:effectLst/>
                        </a:rPr>
                        <a:t>8-9</a:t>
                      </a:r>
                      <a:endParaRPr lang="en-US" sz="1600" b="0" i="0" u="none" strike="noStrike" dirty="0">
                        <a:solidFill>
                          <a:srgbClr val="000000"/>
                        </a:solidFill>
                        <a:effectLst/>
                        <a:latin typeface="Calibri" charset="0"/>
                      </a:endParaRPr>
                    </a:p>
                  </a:txBody>
                  <a:tcPr marL="12700" marR="12700" marT="12700" marB="0" anchor="b"/>
                </a:tc>
              </a:tr>
              <a:tr h="203200">
                <a:tc>
                  <a:txBody>
                    <a:bodyPr/>
                    <a:lstStyle/>
                    <a:p>
                      <a:pPr algn="l" fontAlgn="ctr"/>
                      <a:r>
                        <a:rPr lang="en-US" sz="1800" u="none" strike="noStrike" dirty="0">
                          <a:effectLst/>
                        </a:rPr>
                        <a:t>MWBE Participation</a:t>
                      </a:r>
                      <a:endParaRPr lang="en-US" sz="1800" b="0" i="0" u="none" strike="noStrike" dirty="0">
                        <a:solidFill>
                          <a:srgbClr val="000000"/>
                        </a:solidFill>
                        <a:effectLst/>
                        <a:latin typeface="Calibri" charset="0"/>
                      </a:endParaRPr>
                    </a:p>
                  </a:txBody>
                  <a:tcPr marL="12700" marR="12700" marT="12700" marB="0" anchor="ctr"/>
                </a:tc>
                <a:tc>
                  <a:txBody>
                    <a:bodyPr/>
                    <a:lstStyle/>
                    <a:p>
                      <a:pPr algn="r" fontAlgn="b"/>
                      <a:r>
                        <a:rPr lang="en-US" sz="1600" u="none" strike="noStrike" dirty="0" smtClean="0">
                          <a:effectLst/>
                        </a:rPr>
                        <a:t>10-11</a:t>
                      </a:r>
                      <a:endParaRPr lang="en-US" sz="1600" b="0" i="0" u="none" strike="noStrike" dirty="0">
                        <a:solidFill>
                          <a:srgbClr val="000000"/>
                        </a:solidFill>
                        <a:effectLst/>
                        <a:latin typeface="Calibri" charset="0"/>
                      </a:endParaRPr>
                    </a:p>
                  </a:txBody>
                  <a:tcPr marL="12700" marR="12700" marT="12700" marB="0" anchor="b"/>
                </a:tc>
              </a:tr>
              <a:tr h="203200">
                <a:tc>
                  <a:txBody>
                    <a:bodyPr/>
                    <a:lstStyle/>
                    <a:p>
                      <a:pPr algn="l" fontAlgn="ctr"/>
                      <a:r>
                        <a:rPr lang="en-US" sz="1800" u="none" strike="noStrike" dirty="0">
                          <a:effectLst/>
                        </a:rPr>
                        <a:t>Appendix</a:t>
                      </a:r>
                      <a:endParaRPr lang="en-US" sz="1800" b="0" i="0" u="none" strike="noStrike" dirty="0">
                        <a:solidFill>
                          <a:srgbClr val="000000"/>
                        </a:solidFill>
                        <a:effectLst/>
                        <a:latin typeface="Calibri" charset="0"/>
                      </a:endParaRPr>
                    </a:p>
                  </a:txBody>
                  <a:tcPr marL="12700" marR="12700" marT="12700" marB="0" anchor="ctr"/>
                </a:tc>
                <a:tc>
                  <a:txBody>
                    <a:bodyPr/>
                    <a:lstStyle/>
                    <a:p>
                      <a:pPr algn="r" fontAlgn="b"/>
                      <a:r>
                        <a:rPr lang="en-US" sz="1600" u="none" strike="noStrike" dirty="0" smtClean="0">
                          <a:effectLst/>
                        </a:rPr>
                        <a:t>12-20</a:t>
                      </a:r>
                      <a:endParaRPr lang="en-US" sz="1600" b="0" i="0" u="none" strike="noStrike" dirty="0">
                        <a:solidFill>
                          <a:srgbClr val="000000"/>
                        </a:solidFill>
                        <a:effectLst/>
                        <a:latin typeface="Calibri" charset="0"/>
                      </a:endParaRPr>
                    </a:p>
                  </a:txBody>
                  <a:tcPr marL="12700" marR="12700" marT="12700" marB="0" anchor="b"/>
                </a:tc>
              </a:tr>
            </a:tbl>
          </a:graphicData>
        </a:graphic>
      </p:graphicFrame>
      <p:sp>
        <p:nvSpPr>
          <p:cNvPr id="5" name="Title 2"/>
          <p:cNvSpPr txBox="1">
            <a:spLocks/>
          </p:cNvSpPr>
          <p:nvPr/>
        </p:nvSpPr>
        <p:spPr>
          <a:xfrm>
            <a:off x="85725" y="253809"/>
            <a:ext cx="8229600" cy="461665"/>
          </a:xfrm>
          <a:prstGeom prst="rect">
            <a:avLst/>
          </a:prstGeom>
          <a:noFill/>
        </p:spPr>
        <p:txBody>
          <a:bodyPr wrap="square" rtlCol="0">
            <a:spAutoFit/>
          </a:bodyPr>
          <a:lstStyle>
            <a:lvl1pPr algn="ctr" defTabSz="457200" rtl="0" eaLnBrk="1" latinLnBrk="0" hangingPunct="1">
              <a:spcBef>
                <a:spcPct val="0"/>
              </a:spcBef>
              <a:buNone/>
              <a:defRPr sz="3600" b="1" i="0" kern="1200">
                <a:solidFill>
                  <a:schemeClr val="tx1"/>
                </a:solidFill>
                <a:latin typeface="Arial"/>
                <a:ea typeface="+mj-ea"/>
                <a:cs typeface="Arial"/>
              </a:defRPr>
            </a:lvl1pPr>
          </a:lstStyle>
          <a:p>
            <a:pPr algn="l"/>
            <a:r>
              <a:rPr lang="en-US" sz="2400" dirty="0">
                <a:solidFill>
                  <a:srgbClr val="222F8F"/>
                </a:solidFill>
                <a:latin typeface="+mn-lt"/>
                <a:ea typeface="+mn-ea"/>
                <a:cs typeface="+mn-cs"/>
              </a:rPr>
              <a:t>Table of Contents</a:t>
            </a:r>
          </a:p>
        </p:txBody>
      </p:sp>
    </p:spTree>
    <p:extLst>
      <p:ext uri="{BB962C8B-B14F-4D97-AF65-F5344CB8AC3E}">
        <p14:creationId xmlns:p14="http://schemas.microsoft.com/office/powerpoint/2010/main" val="23704377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EDF6D6C-5AA7-4844-B80C-6FB67B21D5FB}" type="slidenum">
              <a:rPr lang="en-US" smtClean="0"/>
              <a:t>19</a:t>
            </a:fld>
            <a:endParaRPr lang="en-US"/>
          </a:p>
        </p:txBody>
      </p:sp>
      <p:sp>
        <p:nvSpPr>
          <p:cNvPr id="7" name="Title 2"/>
          <p:cNvSpPr txBox="1">
            <a:spLocks/>
          </p:cNvSpPr>
          <p:nvPr/>
        </p:nvSpPr>
        <p:spPr>
          <a:xfrm>
            <a:off x="85725" y="253809"/>
            <a:ext cx="8229600" cy="461665"/>
          </a:xfrm>
          <a:prstGeom prst="rect">
            <a:avLst/>
          </a:prstGeom>
          <a:noFill/>
        </p:spPr>
        <p:txBody>
          <a:bodyPr wrap="square" rtlCol="0">
            <a:spAutoFit/>
          </a:bodyPr>
          <a:lstStyle>
            <a:lvl1pPr algn="ctr" defTabSz="457200" rtl="0" eaLnBrk="1" latinLnBrk="0" hangingPunct="1">
              <a:spcBef>
                <a:spcPct val="0"/>
              </a:spcBef>
              <a:buNone/>
              <a:defRPr sz="3600" b="1" i="0" kern="1200">
                <a:solidFill>
                  <a:schemeClr val="tx1"/>
                </a:solidFill>
                <a:latin typeface="Arial"/>
                <a:ea typeface="+mj-ea"/>
                <a:cs typeface="Arial"/>
              </a:defRPr>
            </a:lvl1pPr>
          </a:lstStyle>
          <a:p>
            <a:pPr algn="l"/>
            <a:r>
              <a:rPr lang="en-US" sz="2400" dirty="0" smtClean="0">
                <a:solidFill>
                  <a:srgbClr val="222F8F"/>
                </a:solidFill>
                <a:latin typeface="+mn-lt"/>
                <a:ea typeface="+mn-ea"/>
                <a:cs typeface="+mn-cs"/>
              </a:rPr>
              <a:t>MTA OPEB– Investment Managers</a:t>
            </a:r>
            <a:endParaRPr lang="en-US" sz="2400" dirty="0">
              <a:solidFill>
                <a:srgbClr val="222F8F"/>
              </a:solidFill>
              <a:latin typeface="+mn-lt"/>
              <a:ea typeface="+mn-ea"/>
              <a:cs typeface="+mn-cs"/>
            </a:endParaRPr>
          </a:p>
        </p:txBody>
      </p:sp>
      <p:graphicFrame>
        <p:nvGraphicFramePr>
          <p:cNvPr id="3" name="Table 2"/>
          <p:cNvGraphicFramePr>
            <a:graphicFrameLocks noGrp="1"/>
          </p:cNvGraphicFramePr>
          <p:nvPr>
            <p:extLst>
              <p:ext uri="{D42A27DB-BD31-4B8C-83A1-F6EECF244321}">
                <p14:modId xmlns:p14="http://schemas.microsoft.com/office/powerpoint/2010/main" val="45602817"/>
              </p:ext>
            </p:extLst>
          </p:nvPr>
        </p:nvGraphicFramePr>
        <p:xfrm>
          <a:off x="635001" y="1768046"/>
          <a:ext cx="8051799" cy="1905000"/>
        </p:xfrm>
        <a:graphic>
          <a:graphicData uri="http://schemas.openxmlformats.org/drawingml/2006/table">
            <a:tbl>
              <a:tblPr>
                <a:tableStyleId>{9D7B26C5-4107-4FEC-AEDC-1716B250A1EF}</a:tableStyleId>
              </a:tblPr>
              <a:tblGrid>
                <a:gridCol w="1498009"/>
                <a:gridCol w="1383754"/>
                <a:gridCol w="1383754"/>
                <a:gridCol w="1666218"/>
                <a:gridCol w="2120064"/>
              </a:tblGrid>
              <a:tr h="190500">
                <a:tc>
                  <a:txBody>
                    <a:bodyPr/>
                    <a:lstStyle/>
                    <a:p>
                      <a:pPr algn="l" rtl="0" fontAlgn="b"/>
                      <a:r>
                        <a:rPr lang="en-US" sz="1000" b="1" u="none" strike="noStrike" dirty="0">
                          <a:effectLst/>
                        </a:rPr>
                        <a:t>Asset Class</a:t>
                      </a:r>
                      <a:endParaRPr lang="en-US" sz="1000" b="1" i="0" u="none" strike="noStrike" dirty="0">
                        <a:solidFill>
                          <a:srgbClr val="000000"/>
                        </a:solidFill>
                        <a:effectLst/>
                        <a:latin typeface="+mn-lt"/>
                      </a:endParaRPr>
                    </a:p>
                  </a:txBody>
                  <a:tcPr marL="9525" marR="9525" marT="9525" marB="0" anchor="b"/>
                </a:tc>
                <a:tc>
                  <a:txBody>
                    <a:bodyPr/>
                    <a:lstStyle/>
                    <a:p>
                      <a:pPr algn="l" rtl="0" fontAlgn="b"/>
                      <a:r>
                        <a:rPr lang="en-US" sz="1000" b="1" u="none" strike="noStrike" dirty="0" smtClean="0">
                          <a:effectLst/>
                        </a:rPr>
                        <a:t>Investment Manager</a:t>
                      </a:r>
                      <a:endParaRPr lang="en-US" sz="1000" b="1" i="0" u="none" strike="noStrike" dirty="0">
                        <a:solidFill>
                          <a:srgbClr val="000000"/>
                        </a:solidFill>
                        <a:effectLst/>
                        <a:latin typeface="+mn-lt"/>
                      </a:endParaRPr>
                    </a:p>
                  </a:txBody>
                  <a:tcPr marL="9525" marR="9525" marT="9525" marB="0" anchor="b"/>
                </a:tc>
                <a:tc>
                  <a:txBody>
                    <a:bodyPr/>
                    <a:lstStyle/>
                    <a:p>
                      <a:pPr algn="l" fontAlgn="b"/>
                      <a:endParaRPr lang="en-US" sz="1000" b="1" i="0" u="none" strike="noStrike" dirty="0">
                        <a:solidFill>
                          <a:srgbClr val="000000"/>
                        </a:solidFill>
                        <a:effectLst/>
                        <a:latin typeface="+mn-lt"/>
                      </a:endParaRPr>
                    </a:p>
                  </a:txBody>
                  <a:tcPr marL="9525" marR="9525" marT="9525" marB="0" anchor="b"/>
                </a:tc>
                <a:tc>
                  <a:txBody>
                    <a:bodyPr/>
                    <a:lstStyle/>
                    <a:p>
                      <a:pPr algn="l" rtl="0" fontAlgn="b"/>
                      <a:r>
                        <a:rPr lang="en-US" sz="1000" b="1" u="none" strike="noStrike" dirty="0">
                          <a:effectLst/>
                        </a:rPr>
                        <a:t>Asset Class</a:t>
                      </a:r>
                      <a:endParaRPr lang="en-US" sz="1000" b="1" i="0" u="none" strike="noStrike" dirty="0">
                        <a:solidFill>
                          <a:srgbClr val="000000"/>
                        </a:solidFill>
                        <a:effectLst/>
                        <a:latin typeface="+mn-lt"/>
                      </a:endParaRPr>
                    </a:p>
                  </a:txBody>
                  <a:tcPr marL="9525" marR="9525" marT="9525" marB="0" anchor="b"/>
                </a:tc>
                <a:tc>
                  <a:txBody>
                    <a:bodyPr/>
                    <a:lstStyle/>
                    <a:p>
                      <a:pPr algn="l" rtl="0" fontAlgn="b"/>
                      <a:r>
                        <a:rPr lang="en-US" sz="1000" b="1" u="none" strike="noStrike" dirty="0" smtClean="0">
                          <a:effectLst/>
                        </a:rPr>
                        <a:t>Investment Manager</a:t>
                      </a:r>
                      <a:endParaRPr lang="en-US" sz="1000" b="1" i="0" u="none" strike="noStrike" dirty="0">
                        <a:solidFill>
                          <a:srgbClr val="000000"/>
                        </a:solidFill>
                        <a:effectLst/>
                        <a:latin typeface="+mn-lt"/>
                      </a:endParaRPr>
                    </a:p>
                  </a:txBody>
                  <a:tcPr marL="9525" marR="9525" marT="9525" marB="0" anchor="b"/>
                </a:tc>
              </a:tr>
              <a:tr h="190500">
                <a:tc>
                  <a:txBody>
                    <a:bodyPr/>
                    <a:lstStyle/>
                    <a:p>
                      <a:pPr algn="l" fontAlgn="b"/>
                      <a:endParaRPr lang="en-US" sz="1000" b="0" i="0" u="none" strike="noStrike">
                        <a:solidFill>
                          <a:srgbClr val="000000"/>
                        </a:solidFill>
                        <a:effectLst/>
                        <a:latin typeface="+mn-lt"/>
                      </a:endParaRPr>
                    </a:p>
                  </a:txBody>
                  <a:tcPr marL="9525" marR="9525" marT="9525" marB="0" anchor="b"/>
                </a:tc>
                <a:tc>
                  <a:txBody>
                    <a:bodyPr/>
                    <a:lstStyle/>
                    <a:p>
                      <a:pPr algn="l" fontAlgn="b"/>
                      <a:endParaRPr lang="en-US" sz="1000" b="0" i="0" u="none" strike="noStrike">
                        <a:solidFill>
                          <a:srgbClr val="000000"/>
                        </a:solidFill>
                        <a:effectLst/>
                        <a:latin typeface="+mn-lt"/>
                      </a:endParaRPr>
                    </a:p>
                  </a:txBody>
                  <a:tcPr marL="9525" marR="9525" marT="9525" marB="0" anchor="b"/>
                </a:tc>
                <a:tc>
                  <a:txBody>
                    <a:bodyPr/>
                    <a:lstStyle/>
                    <a:p>
                      <a:pPr algn="l" fontAlgn="b"/>
                      <a:endParaRPr lang="en-US" sz="1000" b="0" i="0" u="none" strike="noStrike">
                        <a:solidFill>
                          <a:srgbClr val="000000"/>
                        </a:solidFill>
                        <a:effectLst/>
                        <a:latin typeface="+mn-lt"/>
                      </a:endParaRPr>
                    </a:p>
                  </a:txBody>
                  <a:tcPr marL="9525" marR="9525" marT="9525" marB="0" anchor="b"/>
                </a:tc>
                <a:tc>
                  <a:txBody>
                    <a:bodyPr/>
                    <a:lstStyle/>
                    <a:p>
                      <a:pPr algn="l" fontAlgn="b"/>
                      <a:endParaRPr lang="en-US" sz="1000" b="0" i="0" u="none" strike="noStrike">
                        <a:solidFill>
                          <a:srgbClr val="000000"/>
                        </a:solidFill>
                        <a:effectLst/>
                        <a:latin typeface="+mn-lt"/>
                      </a:endParaRPr>
                    </a:p>
                  </a:txBody>
                  <a:tcPr marL="9525" marR="9525" marT="9525" marB="0" anchor="b"/>
                </a:tc>
                <a:tc>
                  <a:txBody>
                    <a:bodyPr/>
                    <a:lstStyle/>
                    <a:p>
                      <a:pPr algn="l" rtl="0" fontAlgn="b"/>
                      <a:endParaRPr lang="en-US" sz="1000" b="0" i="0" u="none" strike="noStrike">
                        <a:solidFill>
                          <a:srgbClr val="000000"/>
                        </a:solidFill>
                        <a:effectLst/>
                        <a:latin typeface="+mn-lt"/>
                      </a:endParaRPr>
                    </a:p>
                  </a:txBody>
                  <a:tcPr marL="9525" marR="9525" marT="9525" marB="0" anchor="b"/>
                </a:tc>
              </a:tr>
              <a:tr h="190500">
                <a:tc>
                  <a:txBody>
                    <a:bodyPr/>
                    <a:lstStyle/>
                    <a:p>
                      <a:pPr algn="l" fontAlgn="b"/>
                      <a:r>
                        <a:rPr lang="en-US" sz="1000" b="1" u="none" strike="noStrike" dirty="0">
                          <a:effectLst/>
                        </a:rPr>
                        <a:t>Global Equity</a:t>
                      </a:r>
                      <a:endParaRPr lang="en-US" sz="1000" b="1" i="0" u="none" strike="noStrike" dirty="0">
                        <a:solidFill>
                          <a:srgbClr val="000000"/>
                        </a:solidFill>
                        <a:effectLst/>
                        <a:latin typeface="+mn-lt"/>
                      </a:endParaRPr>
                    </a:p>
                  </a:txBody>
                  <a:tcPr marL="9525" marR="9525" marT="9525" marB="0" anchor="b"/>
                </a:tc>
                <a:tc>
                  <a:txBody>
                    <a:bodyPr/>
                    <a:lstStyle/>
                    <a:p>
                      <a:pPr algn="l" fontAlgn="b"/>
                      <a:r>
                        <a:rPr lang="en-US" sz="1000" u="none" strike="noStrike">
                          <a:effectLst/>
                        </a:rPr>
                        <a:t>Artisan</a:t>
                      </a:r>
                      <a:endParaRPr lang="en-US" sz="1000" b="0" i="0" u="none" strike="noStrike">
                        <a:solidFill>
                          <a:srgbClr val="000000"/>
                        </a:solidFill>
                        <a:effectLst/>
                        <a:latin typeface="+mn-lt"/>
                      </a:endParaRPr>
                    </a:p>
                  </a:txBody>
                  <a:tcPr marL="9525" marR="9525" marT="9525" marB="0" anchor="b"/>
                </a:tc>
                <a:tc>
                  <a:txBody>
                    <a:bodyPr/>
                    <a:lstStyle/>
                    <a:p>
                      <a:pPr algn="l" fontAlgn="b"/>
                      <a:endParaRPr lang="en-US" sz="1000" b="0" i="0" u="none" strike="noStrike">
                        <a:solidFill>
                          <a:srgbClr val="000000"/>
                        </a:solidFill>
                        <a:effectLst/>
                        <a:latin typeface="+mn-lt"/>
                      </a:endParaRPr>
                    </a:p>
                  </a:txBody>
                  <a:tcPr marL="9525" marR="9525" marT="9525" marB="0" anchor="b"/>
                </a:tc>
                <a:tc>
                  <a:txBody>
                    <a:bodyPr/>
                    <a:lstStyle/>
                    <a:p>
                      <a:pPr algn="l" rtl="0" fontAlgn="b"/>
                      <a:r>
                        <a:rPr lang="en-US" sz="1000" b="1" u="none" strike="noStrike" dirty="0">
                          <a:effectLst/>
                        </a:rPr>
                        <a:t>Global Asset Allocation</a:t>
                      </a:r>
                      <a:endParaRPr lang="en-US" sz="1000" b="1" i="0" u="none" strike="noStrike" dirty="0">
                        <a:solidFill>
                          <a:srgbClr val="000000"/>
                        </a:solidFill>
                        <a:effectLst/>
                        <a:latin typeface="+mn-lt"/>
                      </a:endParaRPr>
                    </a:p>
                  </a:txBody>
                  <a:tcPr marL="9525" marR="9525" marT="9525" marB="0" anchor="b"/>
                </a:tc>
                <a:tc>
                  <a:txBody>
                    <a:bodyPr/>
                    <a:lstStyle/>
                    <a:p>
                      <a:pPr algn="l" fontAlgn="b"/>
                      <a:r>
                        <a:rPr lang="en-US" sz="1000" u="none" strike="noStrike">
                          <a:effectLst/>
                        </a:rPr>
                        <a:t>Bridgewater</a:t>
                      </a:r>
                      <a:endParaRPr lang="en-US" sz="1000" b="0" i="0" u="none" strike="noStrike">
                        <a:solidFill>
                          <a:srgbClr val="000000"/>
                        </a:solidFill>
                        <a:effectLst/>
                        <a:latin typeface="+mn-lt"/>
                      </a:endParaRPr>
                    </a:p>
                  </a:txBody>
                  <a:tcPr marL="9525" marR="9525" marT="9525" marB="0" anchor="b"/>
                </a:tc>
              </a:tr>
              <a:tr h="190500">
                <a:tc>
                  <a:txBody>
                    <a:bodyPr/>
                    <a:lstStyle/>
                    <a:p>
                      <a:pPr algn="l" fontAlgn="b"/>
                      <a:endParaRPr lang="en-US" sz="1000" b="1" i="0" u="none" strike="noStrike">
                        <a:solidFill>
                          <a:srgbClr val="000000"/>
                        </a:solidFill>
                        <a:effectLst/>
                        <a:latin typeface="+mn-lt"/>
                      </a:endParaRPr>
                    </a:p>
                  </a:txBody>
                  <a:tcPr marL="9525" marR="9525" marT="9525" marB="0" anchor="b"/>
                </a:tc>
                <a:tc>
                  <a:txBody>
                    <a:bodyPr/>
                    <a:lstStyle/>
                    <a:p>
                      <a:pPr algn="l" fontAlgn="b"/>
                      <a:r>
                        <a:rPr lang="en-US" sz="1000" u="none" strike="noStrike">
                          <a:effectLst/>
                        </a:rPr>
                        <a:t>Hexavest</a:t>
                      </a:r>
                      <a:endParaRPr lang="en-US" sz="1000" b="0" i="0" u="none" strike="noStrike">
                        <a:solidFill>
                          <a:srgbClr val="000000"/>
                        </a:solidFill>
                        <a:effectLst/>
                        <a:latin typeface="+mn-lt"/>
                      </a:endParaRPr>
                    </a:p>
                  </a:txBody>
                  <a:tcPr marL="9525" marR="9525" marT="9525" marB="0" anchor="b"/>
                </a:tc>
                <a:tc>
                  <a:txBody>
                    <a:bodyPr/>
                    <a:lstStyle/>
                    <a:p>
                      <a:pPr algn="l" fontAlgn="b"/>
                      <a:endParaRPr lang="en-US" sz="1000" b="0" i="0" u="none" strike="noStrike">
                        <a:solidFill>
                          <a:srgbClr val="000000"/>
                        </a:solidFill>
                        <a:effectLst/>
                        <a:latin typeface="+mn-lt"/>
                      </a:endParaRPr>
                    </a:p>
                  </a:txBody>
                  <a:tcPr marL="9525" marR="9525" marT="9525" marB="0" anchor="b"/>
                </a:tc>
                <a:tc>
                  <a:txBody>
                    <a:bodyPr/>
                    <a:lstStyle/>
                    <a:p>
                      <a:pPr algn="l" fontAlgn="b"/>
                      <a:endParaRPr lang="en-US" sz="1000" b="1" i="0" u="none" strike="noStrike" dirty="0">
                        <a:solidFill>
                          <a:srgbClr val="000000"/>
                        </a:solidFill>
                        <a:effectLst/>
                        <a:latin typeface="+mn-lt"/>
                      </a:endParaRPr>
                    </a:p>
                  </a:txBody>
                  <a:tcPr marL="9525" marR="9525" marT="9525" marB="0" anchor="b"/>
                </a:tc>
                <a:tc>
                  <a:txBody>
                    <a:bodyPr/>
                    <a:lstStyle/>
                    <a:p>
                      <a:pPr algn="l" fontAlgn="b"/>
                      <a:r>
                        <a:rPr lang="en-US" sz="1000" u="none" strike="noStrike">
                          <a:effectLst/>
                        </a:rPr>
                        <a:t>PIMCO</a:t>
                      </a:r>
                      <a:endParaRPr lang="en-US" sz="1000" b="0" i="0" u="none" strike="noStrike">
                        <a:solidFill>
                          <a:srgbClr val="000000"/>
                        </a:solidFill>
                        <a:effectLst/>
                        <a:latin typeface="+mn-lt"/>
                      </a:endParaRPr>
                    </a:p>
                  </a:txBody>
                  <a:tcPr marL="9525" marR="9525" marT="9525" marB="0" anchor="b"/>
                </a:tc>
              </a:tr>
              <a:tr h="190500">
                <a:tc>
                  <a:txBody>
                    <a:bodyPr/>
                    <a:lstStyle/>
                    <a:p>
                      <a:pPr algn="l" fontAlgn="b"/>
                      <a:endParaRPr lang="en-US" sz="1000" b="1" i="0" u="none" strike="noStrike">
                        <a:solidFill>
                          <a:srgbClr val="000000"/>
                        </a:solidFill>
                        <a:effectLst/>
                        <a:latin typeface="+mn-lt"/>
                      </a:endParaRPr>
                    </a:p>
                  </a:txBody>
                  <a:tcPr marL="9525" marR="9525" marT="9525" marB="0" anchor="b"/>
                </a:tc>
                <a:tc>
                  <a:txBody>
                    <a:bodyPr/>
                    <a:lstStyle/>
                    <a:p>
                      <a:pPr algn="l" fontAlgn="b"/>
                      <a:r>
                        <a:rPr lang="en-US" sz="1000" u="none" strike="noStrike">
                          <a:effectLst/>
                        </a:rPr>
                        <a:t>Walter Scott</a:t>
                      </a:r>
                      <a:endParaRPr lang="en-US" sz="1000" b="0" i="0" u="none" strike="noStrike">
                        <a:solidFill>
                          <a:srgbClr val="000000"/>
                        </a:solidFill>
                        <a:effectLst/>
                        <a:latin typeface="+mn-lt"/>
                      </a:endParaRPr>
                    </a:p>
                  </a:txBody>
                  <a:tcPr marL="9525" marR="9525" marT="9525" marB="0" anchor="b"/>
                </a:tc>
                <a:tc>
                  <a:txBody>
                    <a:bodyPr/>
                    <a:lstStyle/>
                    <a:p>
                      <a:pPr algn="l" fontAlgn="b"/>
                      <a:endParaRPr lang="en-US" sz="1000" b="0" i="0" u="none" strike="noStrike">
                        <a:solidFill>
                          <a:srgbClr val="000000"/>
                        </a:solidFill>
                        <a:effectLst/>
                        <a:latin typeface="+mn-lt"/>
                      </a:endParaRPr>
                    </a:p>
                  </a:txBody>
                  <a:tcPr marL="9525" marR="9525" marT="9525" marB="0" anchor="b"/>
                </a:tc>
                <a:tc>
                  <a:txBody>
                    <a:bodyPr/>
                    <a:lstStyle/>
                    <a:p>
                      <a:pPr algn="l" fontAlgn="b"/>
                      <a:endParaRPr lang="en-US" sz="1000" b="1" i="0" u="none" strike="noStrike" dirty="0">
                        <a:solidFill>
                          <a:srgbClr val="000000"/>
                        </a:solidFill>
                        <a:effectLst/>
                        <a:latin typeface="+mn-lt"/>
                      </a:endParaRPr>
                    </a:p>
                  </a:txBody>
                  <a:tcPr marL="9525" marR="9525" marT="9525" marB="0" anchor="b"/>
                </a:tc>
                <a:tc>
                  <a:txBody>
                    <a:bodyPr/>
                    <a:lstStyle/>
                    <a:p>
                      <a:pPr algn="l" fontAlgn="b"/>
                      <a:r>
                        <a:rPr lang="en-US" sz="1000" u="none" strike="noStrike">
                          <a:effectLst/>
                        </a:rPr>
                        <a:t>Wellington</a:t>
                      </a:r>
                      <a:endParaRPr lang="en-US" sz="1000" b="0" i="0" u="none" strike="noStrike">
                        <a:solidFill>
                          <a:srgbClr val="000000"/>
                        </a:solidFill>
                        <a:effectLst/>
                        <a:latin typeface="+mn-lt"/>
                      </a:endParaRPr>
                    </a:p>
                  </a:txBody>
                  <a:tcPr marL="9525" marR="9525" marT="9525" marB="0" anchor="b"/>
                </a:tc>
              </a:tr>
              <a:tr h="190500">
                <a:tc>
                  <a:txBody>
                    <a:bodyPr/>
                    <a:lstStyle/>
                    <a:p>
                      <a:pPr algn="l" fontAlgn="b"/>
                      <a:endParaRPr lang="en-US" sz="1000" b="1" i="0" u="none" strike="noStrike">
                        <a:solidFill>
                          <a:srgbClr val="000000"/>
                        </a:solidFill>
                        <a:effectLst/>
                        <a:latin typeface="+mn-lt"/>
                      </a:endParaRPr>
                    </a:p>
                  </a:txBody>
                  <a:tcPr marL="9525" marR="9525" marT="9525" marB="0" anchor="b"/>
                </a:tc>
                <a:tc>
                  <a:txBody>
                    <a:bodyPr/>
                    <a:lstStyle/>
                    <a:p>
                      <a:pPr algn="l" fontAlgn="b"/>
                      <a:endParaRPr lang="en-US" sz="1000" b="0" i="0" u="none" strike="noStrike">
                        <a:solidFill>
                          <a:srgbClr val="000000"/>
                        </a:solidFill>
                        <a:effectLst/>
                        <a:latin typeface="+mn-lt"/>
                      </a:endParaRPr>
                    </a:p>
                  </a:txBody>
                  <a:tcPr marL="9525" marR="9525" marT="9525" marB="0" anchor="b"/>
                </a:tc>
                <a:tc>
                  <a:txBody>
                    <a:bodyPr/>
                    <a:lstStyle/>
                    <a:p>
                      <a:pPr algn="l" fontAlgn="b"/>
                      <a:endParaRPr lang="en-US" sz="1000" b="0" i="0" u="none" strike="noStrike">
                        <a:solidFill>
                          <a:srgbClr val="000000"/>
                        </a:solidFill>
                        <a:effectLst/>
                        <a:latin typeface="+mn-lt"/>
                      </a:endParaRPr>
                    </a:p>
                  </a:txBody>
                  <a:tcPr marL="9525" marR="9525" marT="9525" marB="0" anchor="b"/>
                </a:tc>
                <a:tc>
                  <a:txBody>
                    <a:bodyPr/>
                    <a:lstStyle/>
                    <a:p>
                      <a:pPr algn="l" fontAlgn="b"/>
                      <a:endParaRPr lang="en-US" sz="1000" b="1" i="0" u="none" strike="noStrike">
                        <a:solidFill>
                          <a:srgbClr val="000000"/>
                        </a:solidFill>
                        <a:effectLst/>
                        <a:latin typeface="+mn-lt"/>
                      </a:endParaRPr>
                    </a:p>
                  </a:txBody>
                  <a:tcPr marL="9525" marR="9525" marT="9525" marB="0" anchor="b"/>
                </a:tc>
                <a:tc>
                  <a:txBody>
                    <a:bodyPr/>
                    <a:lstStyle/>
                    <a:p>
                      <a:pPr algn="l" fontAlgn="b"/>
                      <a:endParaRPr lang="en-US" sz="1000" b="0" i="0" u="none" strike="noStrike">
                        <a:solidFill>
                          <a:srgbClr val="000000"/>
                        </a:solidFill>
                        <a:effectLst/>
                        <a:latin typeface="+mn-lt"/>
                      </a:endParaRPr>
                    </a:p>
                  </a:txBody>
                  <a:tcPr marL="9525" marR="9525" marT="9525" marB="0" anchor="b"/>
                </a:tc>
              </a:tr>
              <a:tr h="190500">
                <a:tc>
                  <a:txBody>
                    <a:bodyPr/>
                    <a:lstStyle/>
                    <a:p>
                      <a:pPr algn="l" fontAlgn="b"/>
                      <a:r>
                        <a:rPr lang="en-US" sz="1000" b="1" u="none" strike="noStrike" dirty="0">
                          <a:effectLst/>
                        </a:rPr>
                        <a:t>Fixed Income</a:t>
                      </a:r>
                      <a:endParaRPr lang="en-US" sz="1000" b="1" i="0" u="none" strike="noStrike" dirty="0">
                        <a:solidFill>
                          <a:srgbClr val="000000"/>
                        </a:solidFill>
                        <a:effectLst/>
                        <a:latin typeface="+mn-lt"/>
                      </a:endParaRPr>
                    </a:p>
                  </a:txBody>
                  <a:tcPr marL="9525" marR="9525" marT="9525" marB="0" anchor="b"/>
                </a:tc>
                <a:tc>
                  <a:txBody>
                    <a:bodyPr/>
                    <a:lstStyle/>
                    <a:p>
                      <a:pPr algn="l" fontAlgn="b"/>
                      <a:r>
                        <a:rPr lang="en-US" sz="1000" u="none" strike="noStrike">
                          <a:effectLst/>
                        </a:rPr>
                        <a:t>Baird</a:t>
                      </a:r>
                      <a:endParaRPr lang="en-US" sz="1000" b="0" i="0" u="none" strike="noStrike">
                        <a:solidFill>
                          <a:srgbClr val="000000"/>
                        </a:solidFill>
                        <a:effectLst/>
                        <a:latin typeface="+mn-lt"/>
                      </a:endParaRPr>
                    </a:p>
                  </a:txBody>
                  <a:tcPr marL="9525" marR="9525" marT="9525" marB="0" anchor="b"/>
                </a:tc>
                <a:tc>
                  <a:txBody>
                    <a:bodyPr/>
                    <a:lstStyle/>
                    <a:p>
                      <a:pPr algn="l" fontAlgn="b"/>
                      <a:endParaRPr lang="en-US" sz="1000" b="0" i="0" u="none" strike="noStrike">
                        <a:solidFill>
                          <a:srgbClr val="000000"/>
                        </a:solidFill>
                        <a:effectLst/>
                        <a:latin typeface="+mn-lt"/>
                      </a:endParaRPr>
                    </a:p>
                  </a:txBody>
                  <a:tcPr marL="9525" marR="9525" marT="9525" marB="0" anchor="b"/>
                </a:tc>
                <a:tc>
                  <a:txBody>
                    <a:bodyPr/>
                    <a:lstStyle/>
                    <a:p>
                      <a:pPr algn="l" fontAlgn="b"/>
                      <a:r>
                        <a:rPr lang="en-US" sz="1000" b="1" u="none" strike="noStrike" dirty="0">
                          <a:effectLst/>
                        </a:rPr>
                        <a:t>Absolute Return</a:t>
                      </a:r>
                      <a:endParaRPr lang="en-US" sz="1000" b="1" i="0" u="none" strike="noStrike" dirty="0">
                        <a:solidFill>
                          <a:srgbClr val="000000"/>
                        </a:solidFill>
                        <a:effectLst/>
                        <a:latin typeface="+mn-lt"/>
                      </a:endParaRPr>
                    </a:p>
                  </a:txBody>
                  <a:tcPr marL="9525" marR="9525" marT="9525" marB="0" anchor="b"/>
                </a:tc>
                <a:tc>
                  <a:txBody>
                    <a:bodyPr/>
                    <a:lstStyle/>
                    <a:p>
                      <a:pPr algn="l" fontAlgn="b"/>
                      <a:r>
                        <a:rPr lang="en-US" sz="1000" u="none" strike="noStrike">
                          <a:effectLst/>
                        </a:rPr>
                        <a:t>Allianz</a:t>
                      </a:r>
                      <a:endParaRPr lang="en-US" sz="1000" b="0" i="0" u="none" strike="noStrike">
                        <a:solidFill>
                          <a:srgbClr val="000000"/>
                        </a:solidFill>
                        <a:effectLst/>
                        <a:latin typeface="+mn-lt"/>
                      </a:endParaRPr>
                    </a:p>
                  </a:txBody>
                  <a:tcPr marL="9525" marR="9525" marT="9525" marB="0" anchor="b"/>
                </a:tc>
              </a:tr>
              <a:tr h="190500">
                <a:tc>
                  <a:txBody>
                    <a:bodyPr/>
                    <a:lstStyle/>
                    <a:p>
                      <a:pPr algn="l" fontAlgn="b"/>
                      <a:endParaRPr lang="en-US" sz="1000" b="1" i="0" u="none" strike="noStrike" dirty="0">
                        <a:solidFill>
                          <a:srgbClr val="000000"/>
                        </a:solidFill>
                        <a:effectLst/>
                        <a:latin typeface="+mn-lt"/>
                      </a:endParaRPr>
                    </a:p>
                  </a:txBody>
                  <a:tcPr marL="9525" marR="9525" marT="9525" marB="0" anchor="b"/>
                </a:tc>
                <a:tc>
                  <a:txBody>
                    <a:bodyPr/>
                    <a:lstStyle/>
                    <a:p>
                      <a:pPr algn="l" fontAlgn="b"/>
                      <a:r>
                        <a:rPr lang="en-US" sz="1000" u="none" strike="noStrike">
                          <a:effectLst/>
                        </a:rPr>
                        <a:t>GAM</a:t>
                      </a:r>
                      <a:endParaRPr lang="en-US" sz="1000" b="0" i="0" u="none" strike="noStrike">
                        <a:solidFill>
                          <a:srgbClr val="000000"/>
                        </a:solidFill>
                        <a:effectLst/>
                        <a:latin typeface="+mn-lt"/>
                      </a:endParaRPr>
                    </a:p>
                  </a:txBody>
                  <a:tcPr marL="9525" marR="9525" marT="9525" marB="0" anchor="b"/>
                </a:tc>
                <a:tc>
                  <a:txBody>
                    <a:bodyPr/>
                    <a:lstStyle/>
                    <a:p>
                      <a:pPr algn="l" fontAlgn="b"/>
                      <a:endParaRPr lang="en-US" sz="1000" b="0" i="0" u="none" strike="noStrike">
                        <a:solidFill>
                          <a:srgbClr val="000000"/>
                        </a:solidFill>
                        <a:effectLst/>
                        <a:latin typeface="+mn-lt"/>
                      </a:endParaRPr>
                    </a:p>
                  </a:txBody>
                  <a:tcPr marL="9525" marR="9525" marT="9525" marB="0" anchor="b"/>
                </a:tc>
                <a:tc>
                  <a:txBody>
                    <a:bodyPr/>
                    <a:lstStyle/>
                    <a:p>
                      <a:pPr algn="l" fontAlgn="b"/>
                      <a:endParaRPr lang="en-US" sz="1000" b="1" i="0" u="none" strike="noStrike" dirty="0">
                        <a:solidFill>
                          <a:srgbClr val="000000"/>
                        </a:solidFill>
                        <a:effectLst/>
                        <a:latin typeface="+mn-lt"/>
                      </a:endParaRPr>
                    </a:p>
                  </a:txBody>
                  <a:tcPr marL="9525" marR="9525" marT="9525" marB="0" anchor="b"/>
                </a:tc>
                <a:tc>
                  <a:txBody>
                    <a:bodyPr/>
                    <a:lstStyle/>
                    <a:p>
                      <a:pPr algn="l" fontAlgn="b"/>
                      <a:r>
                        <a:rPr lang="en-US" sz="1000" u="none" strike="noStrike">
                          <a:effectLst/>
                        </a:rPr>
                        <a:t>Bridgewater</a:t>
                      </a:r>
                      <a:endParaRPr lang="en-US" sz="1000" b="0" i="0" u="none" strike="noStrike">
                        <a:solidFill>
                          <a:srgbClr val="000000"/>
                        </a:solidFill>
                        <a:effectLst/>
                        <a:latin typeface="+mn-lt"/>
                      </a:endParaRPr>
                    </a:p>
                  </a:txBody>
                  <a:tcPr marL="9525" marR="9525" marT="9525" marB="0" anchor="b"/>
                </a:tc>
              </a:tr>
              <a:tr h="190500">
                <a:tc>
                  <a:txBody>
                    <a:bodyPr/>
                    <a:lstStyle/>
                    <a:p>
                      <a:pPr algn="l" fontAlgn="b"/>
                      <a:endParaRPr lang="en-US" sz="1000" b="0" i="0" u="none" strike="noStrike">
                        <a:solidFill>
                          <a:srgbClr val="000000"/>
                        </a:solidFill>
                        <a:effectLst/>
                        <a:latin typeface="+mn-lt"/>
                      </a:endParaRPr>
                    </a:p>
                  </a:txBody>
                  <a:tcPr marL="9525" marR="9525" marT="9525" marB="0" anchor="b"/>
                </a:tc>
                <a:tc>
                  <a:txBody>
                    <a:bodyPr/>
                    <a:lstStyle/>
                    <a:p>
                      <a:pPr algn="l" fontAlgn="b"/>
                      <a:r>
                        <a:rPr lang="en-US" sz="1000" u="none" strike="noStrike" dirty="0">
                          <a:effectLst/>
                        </a:rPr>
                        <a:t>Wellington</a:t>
                      </a:r>
                      <a:endParaRPr lang="en-US" sz="1000" b="0" i="0" u="none" strike="noStrike" dirty="0">
                        <a:solidFill>
                          <a:srgbClr val="000000"/>
                        </a:solidFill>
                        <a:effectLst/>
                        <a:latin typeface="+mn-lt"/>
                      </a:endParaRPr>
                    </a:p>
                  </a:txBody>
                  <a:tcPr marL="9525" marR="9525" marT="9525" marB="0" anchor="b"/>
                </a:tc>
                <a:tc>
                  <a:txBody>
                    <a:bodyPr/>
                    <a:lstStyle/>
                    <a:p>
                      <a:pPr algn="l" fontAlgn="b"/>
                      <a:endParaRPr lang="en-US" sz="1000" b="0" i="0" u="none" strike="noStrike">
                        <a:solidFill>
                          <a:srgbClr val="000000"/>
                        </a:solidFill>
                        <a:effectLst/>
                        <a:latin typeface="+mn-lt"/>
                      </a:endParaRPr>
                    </a:p>
                  </a:txBody>
                  <a:tcPr marL="9525" marR="9525" marT="9525" marB="0" anchor="b"/>
                </a:tc>
                <a:tc>
                  <a:txBody>
                    <a:bodyPr/>
                    <a:lstStyle/>
                    <a:p>
                      <a:pPr algn="l" fontAlgn="b"/>
                      <a:endParaRPr lang="en-US" sz="1000" b="1" i="0" u="none" strike="noStrike" dirty="0">
                        <a:solidFill>
                          <a:srgbClr val="000000"/>
                        </a:solidFill>
                        <a:effectLst/>
                        <a:latin typeface="+mn-lt"/>
                      </a:endParaRPr>
                    </a:p>
                  </a:txBody>
                  <a:tcPr marL="9525" marR="9525" marT="9525" marB="0" anchor="b"/>
                </a:tc>
                <a:tc>
                  <a:txBody>
                    <a:bodyPr/>
                    <a:lstStyle/>
                    <a:p>
                      <a:pPr algn="l" fontAlgn="b"/>
                      <a:endParaRPr lang="en-US" sz="1000" b="0" i="0" u="none" strike="noStrike">
                        <a:solidFill>
                          <a:srgbClr val="000000"/>
                        </a:solidFill>
                        <a:effectLst/>
                        <a:latin typeface="+mn-lt"/>
                      </a:endParaRPr>
                    </a:p>
                  </a:txBody>
                  <a:tcPr marL="9525" marR="9525" marT="9525" marB="0" anchor="b"/>
                </a:tc>
              </a:tr>
              <a:tr h="190500">
                <a:tc>
                  <a:txBody>
                    <a:bodyPr/>
                    <a:lstStyle/>
                    <a:p>
                      <a:pPr algn="l" fontAlgn="b"/>
                      <a:endParaRPr lang="en-US" sz="1000" b="0" i="0" u="none" strike="noStrike" dirty="0">
                        <a:solidFill>
                          <a:srgbClr val="000000"/>
                        </a:solidFill>
                        <a:effectLst/>
                        <a:latin typeface="+mn-lt"/>
                      </a:endParaRPr>
                    </a:p>
                  </a:txBody>
                  <a:tcPr marL="9525" marR="9525" marT="9525" marB="0" anchor="b"/>
                </a:tc>
                <a:tc>
                  <a:txBody>
                    <a:bodyPr/>
                    <a:lstStyle/>
                    <a:p>
                      <a:pPr algn="l" fontAlgn="b"/>
                      <a:endParaRPr lang="en-US" sz="1000" b="0" i="0" u="none" strike="noStrike">
                        <a:solidFill>
                          <a:srgbClr val="000000"/>
                        </a:solidFill>
                        <a:effectLst/>
                        <a:latin typeface="+mn-lt"/>
                      </a:endParaRPr>
                    </a:p>
                  </a:txBody>
                  <a:tcPr marL="9525" marR="9525" marT="9525" marB="0" anchor="b"/>
                </a:tc>
                <a:tc>
                  <a:txBody>
                    <a:bodyPr/>
                    <a:lstStyle/>
                    <a:p>
                      <a:pPr algn="l" fontAlgn="b"/>
                      <a:endParaRPr lang="en-US" sz="1000" b="0" i="0" u="none" strike="noStrike">
                        <a:solidFill>
                          <a:srgbClr val="000000"/>
                        </a:solidFill>
                        <a:effectLst/>
                        <a:latin typeface="+mn-lt"/>
                      </a:endParaRPr>
                    </a:p>
                  </a:txBody>
                  <a:tcPr marL="9525" marR="9525" marT="9525" marB="0" anchor="b"/>
                </a:tc>
                <a:tc>
                  <a:txBody>
                    <a:bodyPr/>
                    <a:lstStyle/>
                    <a:p>
                      <a:pPr algn="l" fontAlgn="b"/>
                      <a:r>
                        <a:rPr lang="en-US" sz="1000" b="1" u="none" strike="noStrike" dirty="0">
                          <a:effectLst/>
                        </a:rPr>
                        <a:t>Real Assets</a:t>
                      </a:r>
                      <a:endParaRPr lang="en-US" sz="1000" b="1" i="0" u="none" strike="noStrike" dirty="0">
                        <a:solidFill>
                          <a:srgbClr val="000000"/>
                        </a:solidFill>
                        <a:effectLst/>
                        <a:latin typeface="+mn-lt"/>
                      </a:endParaRPr>
                    </a:p>
                  </a:txBody>
                  <a:tcPr marL="9525" marR="9525" marT="9525" marB="0" anchor="b"/>
                </a:tc>
                <a:tc>
                  <a:txBody>
                    <a:bodyPr/>
                    <a:lstStyle/>
                    <a:p>
                      <a:pPr algn="l" fontAlgn="b"/>
                      <a:r>
                        <a:rPr lang="en-US" sz="1000" u="none" strike="noStrike" dirty="0">
                          <a:effectLst/>
                        </a:rPr>
                        <a:t>Wellington</a:t>
                      </a:r>
                      <a:endParaRPr lang="en-US" sz="1000" b="0" i="0" u="none" strike="noStrike" dirty="0">
                        <a:solidFill>
                          <a:srgbClr val="000000"/>
                        </a:solidFill>
                        <a:effectLst/>
                        <a:latin typeface="+mn-lt"/>
                      </a:endParaRPr>
                    </a:p>
                  </a:txBody>
                  <a:tcPr marL="9525" marR="9525" marT="9525" marB="0" anchor="b"/>
                </a:tc>
              </a:tr>
            </a:tbl>
          </a:graphicData>
        </a:graphic>
      </p:graphicFrame>
    </p:spTree>
    <p:extLst>
      <p:ext uri="{BB962C8B-B14F-4D97-AF65-F5344CB8AC3E}">
        <p14:creationId xmlns:p14="http://schemas.microsoft.com/office/powerpoint/2010/main" val="426261961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EDF6D6C-5AA7-4844-B80C-6FB67B21D5FB}" type="slidenum">
              <a:rPr lang="en-US" smtClean="0"/>
              <a:t>20</a:t>
            </a:fld>
            <a:endParaRPr lang="en-US"/>
          </a:p>
        </p:txBody>
      </p:sp>
      <p:sp>
        <p:nvSpPr>
          <p:cNvPr id="7" name="Title 2"/>
          <p:cNvSpPr txBox="1">
            <a:spLocks/>
          </p:cNvSpPr>
          <p:nvPr/>
        </p:nvSpPr>
        <p:spPr>
          <a:xfrm>
            <a:off x="85725" y="253809"/>
            <a:ext cx="8229600" cy="461665"/>
          </a:xfrm>
          <a:prstGeom prst="rect">
            <a:avLst/>
          </a:prstGeom>
          <a:noFill/>
        </p:spPr>
        <p:txBody>
          <a:bodyPr wrap="square" rtlCol="0">
            <a:spAutoFit/>
          </a:bodyPr>
          <a:lstStyle>
            <a:lvl1pPr algn="ctr" defTabSz="457200" rtl="0" eaLnBrk="1" latinLnBrk="0" hangingPunct="1">
              <a:spcBef>
                <a:spcPct val="0"/>
              </a:spcBef>
              <a:buNone/>
              <a:defRPr sz="3600" b="1" i="0" kern="1200">
                <a:solidFill>
                  <a:schemeClr val="tx1"/>
                </a:solidFill>
                <a:latin typeface="Arial"/>
                <a:ea typeface="+mj-ea"/>
                <a:cs typeface="Arial"/>
              </a:defRPr>
            </a:lvl1pPr>
          </a:lstStyle>
          <a:p>
            <a:pPr algn="l"/>
            <a:r>
              <a:rPr lang="en-US" sz="2400" dirty="0" smtClean="0">
                <a:solidFill>
                  <a:srgbClr val="222F8F"/>
                </a:solidFill>
                <a:latin typeface="+mn-lt"/>
                <a:ea typeface="+mn-ea"/>
                <a:cs typeface="+mn-cs"/>
              </a:rPr>
              <a:t>MTA Defined Contribution Plan – Investment Managers</a:t>
            </a:r>
            <a:endParaRPr lang="en-US" sz="2400" dirty="0">
              <a:solidFill>
                <a:srgbClr val="222F8F"/>
              </a:solidFill>
              <a:latin typeface="+mn-lt"/>
              <a:ea typeface="+mn-ea"/>
              <a:cs typeface="+mn-cs"/>
            </a:endParaRPr>
          </a:p>
        </p:txBody>
      </p:sp>
      <p:graphicFrame>
        <p:nvGraphicFramePr>
          <p:cNvPr id="4" name="Table 3"/>
          <p:cNvGraphicFramePr>
            <a:graphicFrameLocks noGrp="1"/>
          </p:cNvGraphicFramePr>
          <p:nvPr>
            <p:extLst>
              <p:ext uri="{D42A27DB-BD31-4B8C-83A1-F6EECF244321}">
                <p14:modId xmlns:p14="http://schemas.microsoft.com/office/powerpoint/2010/main" val="3689472256"/>
              </p:ext>
            </p:extLst>
          </p:nvPr>
        </p:nvGraphicFramePr>
        <p:xfrm>
          <a:off x="1606550" y="1116741"/>
          <a:ext cx="5930901" cy="3619500"/>
        </p:xfrm>
        <a:graphic>
          <a:graphicData uri="http://schemas.openxmlformats.org/drawingml/2006/table">
            <a:tbl>
              <a:tblPr>
                <a:tableStyleId>{9D7B26C5-4107-4FEC-AEDC-1716B250A1EF}</a:tableStyleId>
              </a:tblPr>
              <a:tblGrid>
                <a:gridCol w="1499403"/>
                <a:gridCol w="1029442"/>
                <a:gridCol w="1219200"/>
                <a:gridCol w="2182856"/>
              </a:tblGrid>
              <a:tr h="190500">
                <a:tc>
                  <a:txBody>
                    <a:bodyPr/>
                    <a:lstStyle/>
                    <a:p>
                      <a:pPr algn="l" rtl="0" fontAlgn="b"/>
                      <a:r>
                        <a:rPr lang="en-US" sz="1000" b="1" u="none" strike="noStrike" dirty="0">
                          <a:effectLst/>
                          <a:latin typeface="+mn-lt"/>
                        </a:rPr>
                        <a:t>Asset Class</a:t>
                      </a:r>
                      <a:endParaRPr lang="en-US" sz="1000" b="1" i="0" u="none" strike="noStrike" dirty="0">
                        <a:solidFill>
                          <a:srgbClr val="000000"/>
                        </a:solidFill>
                        <a:effectLst/>
                        <a:latin typeface="+mn-lt"/>
                      </a:endParaRPr>
                    </a:p>
                  </a:txBody>
                  <a:tcPr marL="9525" marR="9525" marT="9525" marB="0" anchor="b"/>
                </a:tc>
                <a:tc gridSpan="2">
                  <a:txBody>
                    <a:bodyPr/>
                    <a:lstStyle/>
                    <a:p>
                      <a:pPr lvl="1" algn="l" rtl="0" fontAlgn="b"/>
                      <a:r>
                        <a:rPr lang="en-US" sz="1000" b="1" u="none" strike="noStrike" dirty="0" smtClean="0">
                          <a:effectLst/>
                        </a:rPr>
                        <a:t>Investment Manager</a:t>
                      </a:r>
                      <a:endParaRPr lang="en-US" sz="1000" b="1" i="0" u="none" strike="noStrike" dirty="0">
                        <a:solidFill>
                          <a:srgbClr val="000000"/>
                        </a:solidFill>
                        <a:effectLst/>
                        <a:latin typeface="+mn-lt"/>
                      </a:endParaRPr>
                    </a:p>
                  </a:txBody>
                  <a:tcPr marL="9525" marR="9525" marT="9525" marB="0" anchor="b">
                    <a:lnR w="12700" cap="flat" cmpd="sng" algn="ctr">
                      <a:solidFill>
                        <a:schemeClr val="tx1"/>
                      </a:solidFill>
                      <a:prstDash val="solid"/>
                      <a:round/>
                      <a:headEnd type="none" w="med" len="med"/>
                      <a:tailEnd type="none" w="med" len="med"/>
                    </a:lnR>
                  </a:tcPr>
                </a:tc>
                <a:tc hMerge="1">
                  <a:txBody>
                    <a:bodyPr/>
                    <a:lstStyle/>
                    <a:p>
                      <a:endParaRPr lang="en-US"/>
                    </a:p>
                  </a:txBody>
                  <a:tcPr/>
                </a:tc>
                <a:tc>
                  <a:txBody>
                    <a:bodyPr/>
                    <a:lstStyle/>
                    <a:p>
                      <a:pPr lvl="1" algn="l" rtl="0" fontAlgn="b"/>
                      <a:r>
                        <a:rPr lang="en-US" sz="1000" b="1" u="none" strike="noStrike" dirty="0">
                          <a:effectLst/>
                          <a:latin typeface="+mn-lt"/>
                        </a:rPr>
                        <a:t>Asset Allocation Funds</a:t>
                      </a:r>
                      <a:endParaRPr lang="en-US" sz="1000" b="1" i="0" u="none" strike="noStrike" dirty="0">
                        <a:solidFill>
                          <a:srgbClr val="000000"/>
                        </a:solidFill>
                        <a:effectLst/>
                        <a:latin typeface="+mn-lt"/>
                      </a:endParaRPr>
                    </a:p>
                  </a:txBody>
                  <a:tcPr marL="9525" marR="9525" marT="9525" marB="0" anchor="b">
                    <a:lnL w="12700" cap="flat" cmpd="sng" algn="ctr">
                      <a:solidFill>
                        <a:schemeClr val="tx1"/>
                      </a:solidFill>
                      <a:prstDash val="solid"/>
                      <a:round/>
                      <a:headEnd type="none" w="med" len="med"/>
                      <a:tailEnd type="none" w="med" len="med"/>
                    </a:lnL>
                  </a:tcPr>
                </a:tc>
              </a:tr>
              <a:tr h="190500">
                <a:tc>
                  <a:txBody>
                    <a:bodyPr/>
                    <a:lstStyle/>
                    <a:p>
                      <a:pPr algn="l" fontAlgn="b"/>
                      <a:endParaRPr lang="en-US" sz="1000" b="0" i="0" u="none" strike="noStrike">
                        <a:solidFill>
                          <a:srgbClr val="000000"/>
                        </a:solidFill>
                        <a:effectLst/>
                        <a:latin typeface="+mn-lt"/>
                      </a:endParaRPr>
                    </a:p>
                  </a:txBody>
                  <a:tcPr marL="9525" marR="9525" marT="9525" marB="0" anchor="b"/>
                </a:tc>
                <a:tc>
                  <a:txBody>
                    <a:bodyPr/>
                    <a:lstStyle/>
                    <a:p>
                      <a:pPr algn="l" fontAlgn="b"/>
                      <a:r>
                        <a:rPr lang="en-US" sz="1000" b="1" u="none" strike="noStrike" dirty="0">
                          <a:effectLst/>
                          <a:latin typeface="+mn-lt"/>
                        </a:rPr>
                        <a:t>Active</a:t>
                      </a:r>
                      <a:endParaRPr lang="en-US" sz="1000" b="1" i="0" u="none" strike="noStrike" dirty="0">
                        <a:solidFill>
                          <a:srgbClr val="000000"/>
                        </a:solidFill>
                        <a:effectLst/>
                        <a:latin typeface="+mn-lt"/>
                      </a:endParaRPr>
                    </a:p>
                  </a:txBody>
                  <a:tcPr marL="9525" marR="9525" marT="9525" marB="0" anchor="b"/>
                </a:tc>
                <a:tc>
                  <a:txBody>
                    <a:bodyPr/>
                    <a:lstStyle/>
                    <a:p>
                      <a:pPr algn="l" fontAlgn="b"/>
                      <a:r>
                        <a:rPr lang="en-US" sz="1000" b="1" u="none" strike="noStrike" dirty="0">
                          <a:effectLst/>
                          <a:latin typeface="+mn-lt"/>
                        </a:rPr>
                        <a:t>Passive</a:t>
                      </a:r>
                      <a:endParaRPr lang="en-US" sz="1000" b="1" i="0" u="none" strike="noStrike" dirty="0">
                        <a:solidFill>
                          <a:srgbClr val="000000"/>
                        </a:solidFill>
                        <a:effectLst/>
                        <a:latin typeface="+mn-lt"/>
                      </a:endParaRPr>
                    </a:p>
                  </a:txBody>
                  <a:tcPr marL="9525" marR="9525" marT="9525" marB="0" anchor="b">
                    <a:lnR w="12700" cap="flat" cmpd="sng" algn="ctr">
                      <a:solidFill>
                        <a:schemeClr val="tx1"/>
                      </a:solidFill>
                      <a:prstDash val="solid"/>
                      <a:round/>
                      <a:headEnd type="none" w="med" len="med"/>
                      <a:tailEnd type="none" w="med" len="med"/>
                    </a:lnR>
                  </a:tcPr>
                </a:tc>
                <a:tc>
                  <a:txBody>
                    <a:bodyPr/>
                    <a:lstStyle/>
                    <a:p>
                      <a:pPr lvl="1" algn="l" fontAlgn="b"/>
                      <a:r>
                        <a:rPr lang="en-US" sz="1000" u="none" strike="noStrike" dirty="0">
                          <a:effectLst/>
                          <a:latin typeface="+mn-lt"/>
                        </a:rPr>
                        <a:t>MTA Income</a:t>
                      </a:r>
                      <a:endParaRPr lang="en-US" sz="1000" b="0" i="0" u="none" strike="noStrike" dirty="0">
                        <a:solidFill>
                          <a:srgbClr val="000000"/>
                        </a:solidFill>
                        <a:effectLst/>
                        <a:latin typeface="+mn-lt"/>
                      </a:endParaRPr>
                    </a:p>
                  </a:txBody>
                  <a:tcPr marL="9525" marR="9525" marT="9525" marB="0" anchor="b">
                    <a:lnL w="12700" cap="flat" cmpd="sng" algn="ctr">
                      <a:solidFill>
                        <a:schemeClr val="tx1"/>
                      </a:solidFill>
                      <a:prstDash val="solid"/>
                      <a:round/>
                      <a:headEnd type="none" w="med" len="med"/>
                      <a:tailEnd type="none" w="med" len="med"/>
                    </a:lnL>
                  </a:tcPr>
                </a:tc>
              </a:tr>
              <a:tr h="190500">
                <a:tc>
                  <a:txBody>
                    <a:bodyPr/>
                    <a:lstStyle/>
                    <a:p>
                      <a:pPr algn="l" fontAlgn="b"/>
                      <a:r>
                        <a:rPr lang="en-US" sz="1000" b="1" u="none" strike="noStrike" dirty="0">
                          <a:effectLst/>
                          <a:latin typeface="+mn-lt"/>
                        </a:rPr>
                        <a:t>Stable Value</a:t>
                      </a:r>
                      <a:endParaRPr lang="en-US" sz="1000" b="1" i="0" u="none" strike="noStrike" dirty="0">
                        <a:solidFill>
                          <a:srgbClr val="000000"/>
                        </a:solidFill>
                        <a:effectLst/>
                        <a:latin typeface="+mn-lt"/>
                      </a:endParaRPr>
                    </a:p>
                  </a:txBody>
                  <a:tcPr marL="9525" marR="9525" marT="9525" marB="0" anchor="b"/>
                </a:tc>
                <a:tc>
                  <a:txBody>
                    <a:bodyPr/>
                    <a:lstStyle/>
                    <a:p>
                      <a:pPr algn="l" fontAlgn="b"/>
                      <a:r>
                        <a:rPr lang="en-US" sz="1000" u="none" strike="noStrike" dirty="0">
                          <a:effectLst/>
                          <a:latin typeface="+mn-lt"/>
                        </a:rPr>
                        <a:t>Galliard</a:t>
                      </a:r>
                      <a:endParaRPr lang="en-US" sz="1000" b="0" i="0" u="none" strike="noStrike" dirty="0">
                        <a:solidFill>
                          <a:srgbClr val="000000"/>
                        </a:solidFill>
                        <a:effectLst/>
                        <a:latin typeface="+mn-lt"/>
                      </a:endParaRPr>
                    </a:p>
                  </a:txBody>
                  <a:tcPr marL="9525" marR="9525" marT="9525" marB="0" anchor="b"/>
                </a:tc>
                <a:tc>
                  <a:txBody>
                    <a:bodyPr/>
                    <a:lstStyle/>
                    <a:p>
                      <a:pPr algn="l" fontAlgn="b"/>
                      <a:endParaRPr lang="en-US" sz="1000" b="0" i="0" u="none" strike="noStrike" dirty="0">
                        <a:solidFill>
                          <a:srgbClr val="000000"/>
                        </a:solidFill>
                        <a:effectLst/>
                        <a:latin typeface="+mn-lt"/>
                      </a:endParaRPr>
                    </a:p>
                  </a:txBody>
                  <a:tcPr marL="9525" marR="9525" marT="9525" marB="0" anchor="b">
                    <a:lnR w="12700" cap="flat" cmpd="sng" algn="ctr">
                      <a:solidFill>
                        <a:schemeClr val="tx1"/>
                      </a:solidFill>
                      <a:prstDash val="solid"/>
                      <a:round/>
                      <a:headEnd type="none" w="med" len="med"/>
                      <a:tailEnd type="none" w="med" len="med"/>
                    </a:lnR>
                  </a:tcPr>
                </a:tc>
                <a:tc>
                  <a:txBody>
                    <a:bodyPr/>
                    <a:lstStyle/>
                    <a:p>
                      <a:pPr lvl="1" algn="l" fontAlgn="b"/>
                      <a:r>
                        <a:rPr lang="en-US" sz="1000" u="none" strike="noStrike" dirty="0">
                          <a:effectLst/>
                          <a:latin typeface="+mn-lt"/>
                        </a:rPr>
                        <a:t>MTA 2015</a:t>
                      </a:r>
                      <a:endParaRPr lang="en-US" sz="1000" b="0" i="0" u="none" strike="noStrike" dirty="0">
                        <a:solidFill>
                          <a:srgbClr val="000000"/>
                        </a:solidFill>
                        <a:effectLst/>
                        <a:latin typeface="+mn-lt"/>
                      </a:endParaRPr>
                    </a:p>
                  </a:txBody>
                  <a:tcPr marL="9525" marR="9525" marT="9525" marB="0" anchor="b">
                    <a:lnL w="12700" cap="flat" cmpd="sng" algn="ctr">
                      <a:solidFill>
                        <a:schemeClr val="tx1"/>
                      </a:solidFill>
                      <a:prstDash val="solid"/>
                      <a:round/>
                      <a:headEnd type="none" w="med" len="med"/>
                      <a:tailEnd type="none" w="med" len="med"/>
                    </a:lnL>
                  </a:tcPr>
                </a:tc>
              </a:tr>
              <a:tr h="190500">
                <a:tc>
                  <a:txBody>
                    <a:bodyPr/>
                    <a:lstStyle/>
                    <a:p>
                      <a:pPr algn="l" fontAlgn="b"/>
                      <a:endParaRPr lang="en-US" sz="1000" b="1" i="0" u="none" strike="noStrike">
                        <a:solidFill>
                          <a:srgbClr val="000000"/>
                        </a:solidFill>
                        <a:effectLst/>
                        <a:latin typeface="+mn-lt"/>
                      </a:endParaRPr>
                    </a:p>
                  </a:txBody>
                  <a:tcPr marL="9525" marR="9525" marT="9525" marB="0" anchor="b"/>
                </a:tc>
                <a:tc>
                  <a:txBody>
                    <a:bodyPr/>
                    <a:lstStyle/>
                    <a:p>
                      <a:pPr algn="l" fontAlgn="b"/>
                      <a:endParaRPr lang="en-US" sz="1000" b="0" i="0" u="none" strike="noStrike" dirty="0">
                        <a:solidFill>
                          <a:srgbClr val="000000"/>
                        </a:solidFill>
                        <a:effectLst/>
                        <a:latin typeface="+mn-lt"/>
                      </a:endParaRPr>
                    </a:p>
                  </a:txBody>
                  <a:tcPr marL="9525" marR="9525" marT="9525" marB="0" anchor="b"/>
                </a:tc>
                <a:tc>
                  <a:txBody>
                    <a:bodyPr/>
                    <a:lstStyle/>
                    <a:p>
                      <a:pPr algn="l" fontAlgn="b"/>
                      <a:endParaRPr lang="en-US" sz="1000" b="0" i="0" u="none" strike="noStrike" dirty="0">
                        <a:solidFill>
                          <a:srgbClr val="000000"/>
                        </a:solidFill>
                        <a:effectLst/>
                        <a:latin typeface="+mn-lt"/>
                      </a:endParaRPr>
                    </a:p>
                  </a:txBody>
                  <a:tcPr marL="9525" marR="9525" marT="9525" marB="0" anchor="b">
                    <a:lnR w="12700" cap="flat" cmpd="sng" algn="ctr">
                      <a:solidFill>
                        <a:schemeClr val="tx1"/>
                      </a:solidFill>
                      <a:prstDash val="solid"/>
                      <a:round/>
                      <a:headEnd type="none" w="med" len="med"/>
                      <a:tailEnd type="none" w="med" len="med"/>
                    </a:lnR>
                  </a:tcPr>
                </a:tc>
                <a:tc>
                  <a:txBody>
                    <a:bodyPr/>
                    <a:lstStyle/>
                    <a:p>
                      <a:pPr lvl="1" algn="l" fontAlgn="b"/>
                      <a:r>
                        <a:rPr lang="en-US" sz="1000" u="none" strike="noStrike" dirty="0">
                          <a:effectLst/>
                          <a:latin typeface="+mn-lt"/>
                        </a:rPr>
                        <a:t>MTA 2020</a:t>
                      </a:r>
                      <a:endParaRPr lang="en-US" sz="1000" b="0" i="0" u="none" strike="noStrike" dirty="0">
                        <a:solidFill>
                          <a:srgbClr val="000000"/>
                        </a:solidFill>
                        <a:effectLst/>
                        <a:latin typeface="+mn-lt"/>
                      </a:endParaRPr>
                    </a:p>
                  </a:txBody>
                  <a:tcPr marL="9525" marR="9525" marT="9525" marB="0" anchor="b">
                    <a:lnL w="12700" cap="flat" cmpd="sng" algn="ctr">
                      <a:solidFill>
                        <a:schemeClr val="tx1"/>
                      </a:solidFill>
                      <a:prstDash val="solid"/>
                      <a:round/>
                      <a:headEnd type="none" w="med" len="med"/>
                      <a:tailEnd type="none" w="med" len="med"/>
                    </a:lnL>
                  </a:tcPr>
                </a:tc>
              </a:tr>
              <a:tr h="190500">
                <a:tc>
                  <a:txBody>
                    <a:bodyPr/>
                    <a:lstStyle/>
                    <a:p>
                      <a:pPr algn="l" fontAlgn="b"/>
                      <a:r>
                        <a:rPr lang="en-US" sz="1000" b="1" u="none" strike="noStrike">
                          <a:effectLst/>
                          <a:latin typeface="+mn-lt"/>
                        </a:rPr>
                        <a:t>Fixed Income</a:t>
                      </a:r>
                      <a:endParaRPr lang="en-US" sz="1000" b="1" i="0" u="none" strike="noStrike">
                        <a:solidFill>
                          <a:srgbClr val="000000"/>
                        </a:solidFill>
                        <a:effectLst/>
                        <a:latin typeface="+mn-lt"/>
                      </a:endParaRPr>
                    </a:p>
                  </a:txBody>
                  <a:tcPr marL="9525" marR="9525" marT="9525" marB="0" anchor="b"/>
                </a:tc>
                <a:tc>
                  <a:txBody>
                    <a:bodyPr/>
                    <a:lstStyle/>
                    <a:p>
                      <a:pPr algn="l" fontAlgn="b"/>
                      <a:r>
                        <a:rPr lang="en-US" sz="1000" u="none" strike="noStrike">
                          <a:effectLst/>
                          <a:latin typeface="+mn-lt"/>
                        </a:rPr>
                        <a:t>Loomis Sayles</a:t>
                      </a:r>
                      <a:endParaRPr lang="en-US" sz="1000" b="0" i="0" u="none" strike="noStrike">
                        <a:solidFill>
                          <a:srgbClr val="000000"/>
                        </a:solidFill>
                        <a:effectLst/>
                        <a:latin typeface="+mn-lt"/>
                      </a:endParaRPr>
                    </a:p>
                  </a:txBody>
                  <a:tcPr marL="9525" marR="9525" marT="9525" marB="0" anchor="b"/>
                </a:tc>
                <a:tc>
                  <a:txBody>
                    <a:bodyPr/>
                    <a:lstStyle/>
                    <a:p>
                      <a:pPr algn="l" fontAlgn="b"/>
                      <a:r>
                        <a:rPr lang="en-US" sz="1000" u="none" strike="noStrike" dirty="0" err="1">
                          <a:effectLst/>
                          <a:latin typeface="+mn-lt"/>
                        </a:rPr>
                        <a:t>SSgA</a:t>
                      </a:r>
                      <a:endParaRPr lang="en-US" sz="1000" b="0" i="0" u="none" strike="noStrike" dirty="0">
                        <a:solidFill>
                          <a:srgbClr val="000000"/>
                        </a:solidFill>
                        <a:effectLst/>
                        <a:latin typeface="+mn-lt"/>
                      </a:endParaRPr>
                    </a:p>
                  </a:txBody>
                  <a:tcPr marL="9525" marR="9525" marT="9525" marB="0" anchor="b">
                    <a:lnR w="12700" cap="flat" cmpd="sng" algn="ctr">
                      <a:solidFill>
                        <a:schemeClr val="tx1"/>
                      </a:solidFill>
                      <a:prstDash val="solid"/>
                      <a:round/>
                      <a:headEnd type="none" w="med" len="med"/>
                      <a:tailEnd type="none" w="med" len="med"/>
                    </a:lnR>
                  </a:tcPr>
                </a:tc>
                <a:tc>
                  <a:txBody>
                    <a:bodyPr/>
                    <a:lstStyle/>
                    <a:p>
                      <a:pPr lvl="1" algn="l" fontAlgn="b"/>
                      <a:r>
                        <a:rPr lang="en-US" sz="1000" u="none" strike="noStrike" dirty="0">
                          <a:effectLst/>
                          <a:latin typeface="+mn-lt"/>
                        </a:rPr>
                        <a:t>MTA 2025</a:t>
                      </a:r>
                      <a:endParaRPr lang="en-US" sz="1000" b="0" i="0" u="none" strike="noStrike" dirty="0">
                        <a:solidFill>
                          <a:srgbClr val="000000"/>
                        </a:solidFill>
                        <a:effectLst/>
                        <a:latin typeface="+mn-lt"/>
                      </a:endParaRPr>
                    </a:p>
                  </a:txBody>
                  <a:tcPr marL="9525" marR="9525" marT="9525" marB="0" anchor="b">
                    <a:lnL w="12700" cap="flat" cmpd="sng" algn="ctr">
                      <a:solidFill>
                        <a:schemeClr val="tx1"/>
                      </a:solidFill>
                      <a:prstDash val="solid"/>
                      <a:round/>
                      <a:headEnd type="none" w="med" len="med"/>
                      <a:tailEnd type="none" w="med" len="med"/>
                    </a:lnL>
                  </a:tcPr>
                </a:tc>
              </a:tr>
              <a:tr h="190500">
                <a:tc>
                  <a:txBody>
                    <a:bodyPr/>
                    <a:lstStyle/>
                    <a:p>
                      <a:pPr algn="l" fontAlgn="b"/>
                      <a:endParaRPr lang="en-US" sz="1000" b="1" i="0" u="none" strike="noStrike">
                        <a:solidFill>
                          <a:srgbClr val="000000"/>
                        </a:solidFill>
                        <a:effectLst/>
                        <a:latin typeface="+mn-lt"/>
                      </a:endParaRPr>
                    </a:p>
                  </a:txBody>
                  <a:tcPr marL="9525" marR="9525" marT="9525" marB="0" anchor="b"/>
                </a:tc>
                <a:tc>
                  <a:txBody>
                    <a:bodyPr/>
                    <a:lstStyle/>
                    <a:p>
                      <a:pPr algn="l" fontAlgn="b"/>
                      <a:r>
                        <a:rPr lang="en-US" sz="1000" u="none" strike="noStrike" dirty="0">
                          <a:effectLst/>
                          <a:latin typeface="+mn-lt"/>
                        </a:rPr>
                        <a:t>TCW</a:t>
                      </a:r>
                      <a:endParaRPr lang="en-US" sz="1000" b="0" i="0" u="none" strike="noStrike" dirty="0">
                        <a:solidFill>
                          <a:srgbClr val="000000"/>
                        </a:solidFill>
                        <a:effectLst/>
                        <a:latin typeface="+mn-lt"/>
                      </a:endParaRPr>
                    </a:p>
                  </a:txBody>
                  <a:tcPr marL="9525" marR="9525" marT="9525" marB="0" anchor="b"/>
                </a:tc>
                <a:tc>
                  <a:txBody>
                    <a:bodyPr/>
                    <a:lstStyle/>
                    <a:p>
                      <a:pPr algn="l" fontAlgn="b"/>
                      <a:endParaRPr lang="en-US" sz="1000" b="0" i="0" u="none" strike="noStrike" dirty="0">
                        <a:solidFill>
                          <a:srgbClr val="000000"/>
                        </a:solidFill>
                        <a:effectLst/>
                        <a:latin typeface="+mn-lt"/>
                      </a:endParaRPr>
                    </a:p>
                  </a:txBody>
                  <a:tcPr marL="9525" marR="9525" marT="9525" marB="0" anchor="b">
                    <a:lnR w="12700" cap="flat" cmpd="sng" algn="ctr">
                      <a:solidFill>
                        <a:schemeClr val="tx1"/>
                      </a:solidFill>
                      <a:prstDash val="solid"/>
                      <a:round/>
                      <a:headEnd type="none" w="med" len="med"/>
                      <a:tailEnd type="none" w="med" len="med"/>
                    </a:lnR>
                  </a:tcPr>
                </a:tc>
                <a:tc>
                  <a:txBody>
                    <a:bodyPr/>
                    <a:lstStyle/>
                    <a:p>
                      <a:pPr lvl="1" algn="l" fontAlgn="b"/>
                      <a:r>
                        <a:rPr lang="en-US" sz="1000" u="none" strike="noStrike" dirty="0">
                          <a:effectLst/>
                          <a:latin typeface="+mn-lt"/>
                        </a:rPr>
                        <a:t>MTA 2030</a:t>
                      </a:r>
                      <a:endParaRPr lang="en-US" sz="1000" b="0" i="0" u="none" strike="noStrike" dirty="0">
                        <a:solidFill>
                          <a:srgbClr val="000000"/>
                        </a:solidFill>
                        <a:effectLst/>
                        <a:latin typeface="+mn-lt"/>
                      </a:endParaRPr>
                    </a:p>
                  </a:txBody>
                  <a:tcPr marL="9525" marR="9525" marT="9525" marB="0" anchor="b">
                    <a:lnL w="12700" cap="flat" cmpd="sng" algn="ctr">
                      <a:solidFill>
                        <a:schemeClr val="tx1"/>
                      </a:solidFill>
                      <a:prstDash val="solid"/>
                      <a:round/>
                      <a:headEnd type="none" w="med" len="med"/>
                      <a:tailEnd type="none" w="med" len="med"/>
                    </a:lnL>
                  </a:tcPr>
                </a:tc>
              </a:tr>
              <a:tr h="190500">
                <a:tc>
                  <a:txBody>
                    <a:bodyPr/>
                    <a:lstStyle/>
                    <a:p>
                      <a:pPr algn="l" fontAlgn="b"/>
                      <a:endParaRPr lang="en-US" sz="1000" b="1" i="0" u="none" strike="noStrike" dirty="0">
                        <a:solidFill>
                          <a:srgbClr val="000000"/>
                        </a:solidFill>
                        <a:effectLst/>
                        <a:latin typeface="+mn-lt"/>
                      </a:endParaRPr>
                    </a:p>
                  </a:txBody>
                  <a:tcPr marL="9525" marR="9525" marT="9525" marB="0" anchor="b"/>
                </a:tc>
                <a:tc>
                  <a:txBody>
                    <a:bodyPr/>
                    <a:lstStyle/>
                    <a:p>
                      <a:pPr algn="l" fontAlgn="b"/>
                      <a:r>
                        <a:rPr lang="en-US" sz="1000" u="none" strike="noStrike" dirty="0">
                          <a:effectLst/>
                          <a:latin typeface="+mn-lt"/>
                        </a:rPr>
                        <a:t>Wellington</a:t>
                      </a:r>
                      <a:endParaRPr lang="en-US" sz="1000" b="0" i="0" u="none" strike="noStrike" dirty="0">
                        <a:solidFill>
                          <a:srgbClr val="000000"/>
                        </a:solidFill>
                        <a:effectLst/>
                        <a:latin typeface="+mn-lt"/>
                      </a:endParaRPr>
                    </a:p>
                  </a:txBody>
                  <a:tcPr marL="9525" marR="9525" marT="9525" marB="0" anchor="b"/>
                </a:tc>
                <a:tc>
                  <a:txBody>
                    <a:bodyPr/>
                    <a:lstStyle/>
                    <a:p>
                      <a:pPr algn="l" fontAlgn="b"/>
                      <a:endParaRPr lang="en-US" sz="1000" b="0" i="0" u="none" strike="noStrike" dirty="0">
                        <a:solidFill>
                          <a:srgbClr val="000000"/>
                        </a:solidFill>
                        <a:effectLst/>
                        <a:latin typeface="+mn-lt"/>
                      </a:endParaRPr>
                    </a:p>
                  </a:txBody>
                  <a:tcPr marL="9525" marR="9525" marT="9525" marB="0" anchor="b">
                    <a:lnR w="12700" cap="flat" cmpd="sng" algn="ctr">
                      <a:solidFill>
                        <a:schemeClr val="tx1"/>
                      </a:solidFill>
                      <a:prstDash val="solid"/>
                      <a:round/>
                      <a:headEnd type="none" w="med" len="med"/>
                      <a:tailEnd type="none" w="med" len="med"/>
                    </a:lnR>
                  </a:tcPr>
                </a:tc>
                <a:tc>
                  <a:txBody>
                    <a:bodyPr/>
                    <a:lstStyle/>
                    <a:p>
                      <a:pPr lvl="1" algn="l" fontAlgn="b"/>
                      <a:r>
                        <a:rPr lang="en-US" sz="1000" u="none" strike="noStrike" dirty="0">
                          <a:effectLst/>
                          <a:latin typeface="+mn-lt"/>
                        </a:rPr>
                        <a:t>MTA 2035</a:t>
                      </a:r>
                      <a:endParaRPr lang="en-US" sz="1000" b="0" i="0" u="none" strike="noStrike" dirty="0">
                        <a:solidFill>
                          <a:srgbClr val="000000"/>
                        </a:solidFill>
                        <a:effectLst/>
                        <a:latin typeface="+mn-lt"/>
                      </a:endParaRPr>
                    </a:p>
                  </a:txBody>
                  <a:tcPr marL="9525" marR="9525" marT="9525" marB="0" anchor="b">
                    <a:lnL w="12700" cap="flat" cmpd="sng" algn="ctr">
                      <a:solidFill>
                        <a:schemeClr val="tx1"/>
                      </a:solidFill>
                      <a:prstDash val="solid"/>
                      <a:round/>
                      <a:headEnd type="none" w="med" len="med"/>
                      <a:tailEnd type="none" w="med" len="med"/>
                    </a:lnL>
                  </a:tcPr>
                </a:tc>
              </a:tr>
              <a:tr h="190500">
                <a:tc>
                  <a:txBody>
                    <a:bodyPr/>
                    <a:lstStyle/>
                    <a:p>
                      <a:pPr algn="l" fontAlgn="b"/>
                      <a:endParaRPr lang="en-US" sz="1000" b="1" i="0" u="none" strike="noStrike" dirty="0">
                        <a:solidFill>
                          <a:srgbClr val="000000"/>
                        </a:solidFill>
                        <a:effectLst/>
                        <a:latin typeface="+mn-lt"/>
                      </a:endParaRPr>
                    </a:p>
                  </a:txBody>
                  <a:tcPr marL="9525" marR="9525" marT="9525" marB="0" anchor="b"/>
                </a:tc>
                <a:tc>
                  <a:txBody>
                    <a:bodyPr/>
                    <a:lstStyle/>
                    <a:p>
                      <a:pPr algn="l" fontAlgn="b"/>
                      <a:endParaRPr lang="en-US" sz="1000" b="0" i="0" u="none" strike="noStrike">
                        <a:solidFill>
                          <a:srgbClr val="000000"/>
                        </a:solidFill>
                        <a:effectLst/>
                        <a:latin typeface="+mn-lt"/>
                      </a:endParaRPr>
                    </a:p>
                  </a:txBody>
                  <a:tcPr marL="9525" marR="9525" marT="9525" marB="0" anchor="b"/>
                </a:tc>
                <a:tc>
                  <a:txBody>
                    <a:bodyPr/>
                    <a:lstStyle/>
                    <a:p>
                      <a:pPr algn="l" fontAlgn="b"/>
                      <a:endParaRPr lang="en-US" sz="1000" b="0" i="0" u="none" strike="noStrike" dirty="0">
                        <a:solidFill>
                          <a:srgbClr val="000000"/>
                        </a:solidFill>
                        <a:effectLst/>
                        <a:latin typeface="+mn-lt"/>
                      </a:endParaRPr>
                    </a:p>
                  </a:txBody>
                  <a:tcPr marL="9525" marR="9525" marT="9525" marB="0" anchor="b">
                    <a:lnR w="12700" cap="flat" cmpd="sng" algn="ctr">
                      <a:solidFill>
                        <a:schemeClr val="tx1"/>
                      </a:solidFill>
                      <a:prstDash val="solid"/>
                      <a:round/>
                      <a:headEnd type="none" w="med" len="med"/>
                      <a:tailEnd type="none" w="med" len="med"/>
                    </a:lnR>
                  </a:tcPr>
                </a:tc>
                <a:tc>
                  <a:txBody>
                    <a:bodyPr/>
                    <a:lstStyle/>
                    <a:p>
                      <a:pPr lvl="1" algn="l" fontAlgn="b"/>
                      <a:r>
                        <a:rPr lang="en-US" sz="1000" u="none" strike="noStrike" dirty="0">
                          <a:effectLst/>
                          <a:latin typeface="+mn-lt"/>
                        </a:rPr>
                        <a:t>MTA 2040</a:t>
                      </a:r>
                      <a:endParaRPr lang="en-US" sz="1000" b="0" i="0" u="none" strike="noStrike" dirty="0">
                        <a:solidFill>
                          <a:srgbClr val="000000"/>
                        </a:solidFill>
                        <a:effectLst/>
                        <a:latin typeface="+mn-lt"/>
                      </a:endParaRPr>
                    </a:p>
                  </a:txBody>
                  <a:tcPr marL="9525" marR="9525" marT="9525" marB="0" anchor="b">
                    <a:lnL w="12700" cap="flat" cmpd="sng" algn="ctr">
                      <a:solidFill>
                        <a:schemeClr val="tx1"/>
                      </a:solidFill>
                      <a:prstDash val="solid"/>
                      <a:round/>
                      <a:headEnd type="none" w="med" len="med"/>
                      <a:tailEnd type="none" w="med" len="med"/>
                    </a:lnL>
                  </a:tcPr>
                </a:tc>
              </a:tr>
              <a:tr h="190500">
                <a:tc>
                  <a:txBody>
                    <a:bodyPr/>
                    <a:lstStyle/>
                    <a:p>
                      <a:pPr algn="l" fontAlgn="b"/>
                      <a:r>
                        <a:rPr lang="en-US" sz="1000" b="1" u="none" strike="noStrike" dirty="0">
                          <a:effectLst/>
                          <a:latin typeface="+mn-lt"/>
                        </a:rPr>
                        <a:t>Large Cap  Equity</a:t>
                      </a:r>
                      <a:endParaRPr lang="en-US" sz="1000" b="1" i="0" u="none" strike="noStrike" dirty="0">
                        <a:solidFill>
                          <a:srgbClr val="000000"/>
                        </a:solidFill>
                        <a:effectLst/>
                        <a:latin typeface="+mn-lt"/>
                      </a:endParaRPr>
                    </a:p>
                  </a:txBody>
                  <a:tcPr marL="9525" marR="9525" marT="9525" marB="0" anchor="b"/>
                </a:tc>
                <a:tc>
                  <a:txBody>
                    <a:bodyPr/>
                    <a:lstStyle/>
                    <a:p>
                      <a:pPr algn="l" fontAlgn="b"/>
                      <a:r>
                        <a:rPr lang="en-US" sz="1000" u="none" strike="noStrike">
                          <a:effectLst/>
                          <a:latin typeface="+mn-lt"/>
                        </a:rPr>
                        <a:t>T Rowe Price</a:t>
                      </a:r>
                      <a:endParaRPr lang="en-US" sz="1000" b="0" i="0" u="none" strike="noStrike">
                        <a:solidFill>
                          <a:srgbClr val="000000"/>
                        </a:solidFill>
                        <a:effectLst/>
                        <a:latin typeface="+mn-lt"/>
                      </a:endParaRPr>
                    </a:p>
                  </a:txBody>
                  <a:tcPr marL="9525" marR="9525" marT="9525" marB="0" anchor="b"/>
                </a:tc>
                <a:tc>
                  <a:txBody>
                    <a:bodyPr/>
                    <a:lstStyle/>
                    <a:p>
                      <a:pPr algn="l" fontAlgn="b"/>
                      <a:r>
                        <a:rPr lang="en-US" sz="1000" u="none" strike="noStrike" dirty="0">
                          <a:effectLst/>
                          <a:latin typeface="+mn-lt"/>
                        </a:rPr>
                        <a:t>Vanguard</a:t>
                      </a:r>
                      <a:endParaRPr lang="en-US" sz="1000" b="0" i="0" u="none" strike="noStrike" dirty="0">
                        <a:solidFill>
                          <a:srgbClr val="000000"/>
                        </a:solidFill>
                        <a:effectLst/>
                        <a:latin typeface="+mn-lt"/>
                      </a:endParaRPr>
                    </a:p>
                  </a:txBody>
                  <a:tcPr marL="9525" marR="9525" marT="9525" marB="0" anchor="b">
                    <a:lnR w="12700" cap="flat" cmpd="sng" algn="ctr">
                      <a:solidFill>
                        <a:schemeClr val="tx1"/>
                      </a:solidFill>
                      <a:prstDash val="solid"/>
                      <a:round/>
                      <a:headEnd type="none" w="med" len="med"/>
                      <a:tailEnd type="none" w="med" len="med"/>
                    </a:lnR>
                  </a:tcPr>
                </a:tc>
                <a:tc>
                  <a:txBody>
                    <a:bodyPr/>
                    <a:lstStyle/>
                    <a:p>
                      <a:pPr lvl="1" algn="l" fontAlgn="b"/>
                      <a:r>
                        <a:rPr lang="en-US" sz="1000" u="none" strike="noStrike" dirty="0">
                          <a:effectLst/>
                          <a:latin typeface="+mn-lt"/>
                        </a:rPr>
                        <a:t>MTA 2045</a:t>
                      </a:r>
                      <a:endParaRPr lang="en-US" sz="1000" b="0" i="0" u="none" strike="noStrike" dirty="0">
                        <a:solidFill>
                          <a:srgbClr val="000000"/>
                        </a:solidFill>
                        <a:effectLst/>
                        <a:latin typeface="+mn-lt"/>
                      </a:endParaRPr>
                    </a:p>
                  </a:txBody>
                  <a:tcPr marL="9525" marR="9525" marT="9525" marB="0" anchor="b">
                    <a:lnL w="12700" cap="flat" cmpd="sng" algn="ctr">
                      <a:solidFill>
                        <a:schemeClr val="tx1"/>
                      </a:solidFill>
                      <a:prstDash val="solid"/>
                      <a:round/>
                      <a:headEnd type="none" w="med" len="med"/>
                      <a:tailEnd type="none" w="med" len="med"/>
                    </a:lnL>
                  </a:tcPr>
                </a:tc>
              </a:tr>
              <a:tr h="190500">
                <a:tc>
                  <a:txBody>
                    <a:bodyPr/>
                    <a:lstStyle/>
                    <a:p>
                      <a:pPr algn="l" fontAlgn="b"/>
                      <a:endParaRPr lang="en-US" sz="1000" b="1" i="0" u="none" strike="noStrike" dirty="0">
                        <a:solidFill>
                          <a:srgbClr val="000000"/>
                        </a:solidFill>
                        <a:effectLst/>
                        <a:latin typeface="+mn-lt"/>
                      </a:endParaRPr>
                    </a:p>
                  </a:txBody>
                  <a:tcPr marL="9525" marR="9525" marT="9525" marB="0" anchor="b"/>
                </a:tc>
                <a:tc>
                  <a:txBody>
                    <a:bodyPr/>
                    <a:lstStyle/>
                    <a:p>
                      <a:pPr algn="l" fontAlgn="b"/>
                      <a:r>
                        <a:rPr lang="en-US" sz="1000" u="none" strike="noStrike">
                          <a:effectLst/>
                          <a:latin typeface="+mn-lt"/>
                        </a:rPr>
                        <a:t>Jennison</a:t>
                      </a:r>
                      <a:endParaRPr lang="en-US" sz="1000" b="0" i="0" u="none" strike="noStrike">
                        <a:solidFill>
                          <a:srgbClr val="000000"/>
                        </a:solidFill>
                        <a:effectLst/>
                        <a:latin typeface="+mn-lt"/>
                      </a:endParaRPr>
                    </a:p>
                  </a:txBody>
                  <a:tcPr marL="9525" marR="9525" marT="9525" marB="0" anchor="b"/>
                </a:tc>
                <a:tc>
                  <a:txBody>
                    <a:bodyPr/>
                    <a:lstStyle/>
                    <a:p>
                      <a:pPr algn="l" fontAlgn="b"/>
                      <a:endParaRPr lang="en-US" sz="1000" b="0" i="0" u="none" strike="noStrike" dirty="0">
                        <a:solidFill>
                          <a:srgbClr val="000000"/>
                        </a:solidFill>
                        <a:effectLst/>
                        <a:latin typeface="+mn-lt"/>
                      </a:endParaRPr>
                    </a:p>
                  </a:txBody>
                  <a:tcPr marL="9525" marR="9525" marT="9525" marB="0" anchor="b">
                    <a:lnR w="12700" cap="flat" cmpd="sng" algn="ctr">
                      <a:solidFill>
                        <a:schemeClr val="tx1"/>
                      </a:solidFill>
                      <a:prstDash val="solid"/>
                      <a:round/>
                      <a:headEnd type="none" w="med" len="med"/>
                      <a:tailEnd type="none" w="med" len="med"/>
                    </a:lnR>
                  </a:tcPr>
                </a:tc>
                <a:tc>
                  <a:txBody>
                    <a:bodyPr/>
                    <a:lstStyle/>
                    <a:p>
                      <a:pPr lvl="1" algn="l" fontAlgn="b"/>
                      <a:r>
                        <a:rPr lang="en-US" sz="1000" u="none" strike="noStrike" dirty="0">
                          <a:effectLst/>
                          <a:latin typeface="+mn-lt"/>
                        </a:rPr>
                        <a:t>MTA 2050</a:t>
                      </a:r>
                      <a:endParaRPr lang="en-US" sz="1000" b="0" i="0" u="none" strike="noStrike" dirty="0">
                        <a:solidFill>
                          <a:srgbClr val="000000"/>
                        </a:solidFill>
                        <a:effectLst/>
                        <a:latin typeface="+mn-lt"/>
                      </a:endParaRPr>
                    </a:p>
                  </a:txBody>
                  <a:tcPr marL="9525" marR="9525" marT="9525" marB="0" anchor="b">
                    <a:lnL w="12700" cap="flat" cmpd="sng" algn="ctr">
                      <a:solidFill>
                        <a:schemeClr val="tx1"/>
                      </a:solidFill>
                      <a:prstDash val="solid"/>
                      <a:round/>
                      <a:headEnd type="none" w="med" len="med"/>
                      <a:tailEnd type="none" w="med" len="med"/>
                    </a:lnL>
                  </a:tcPr>
                </a:tc>
              </a:tr>
              <a:tr h="190500">
                <a:tc>
                  <a:txBody>
                    <a:bodyPr/>
                    <a:lstStyle/>
                    <a:p>
                      <a:pPr algn="l" fontAlgn="b"/>
                      <a:endParaRPr lang="en-US" sz="1000" b="1" i="0" u="none" strike="noStrike" dirty="0">
                        <a:solidFill>
                          <a:srgbClr val="000000"/>
                        </a:solidFill>
                        <a:effectLst/>
                        <a:latin typeface="+mn-lt"/>
                      </a:endParaRPr>
                    </a:p>
                  </a:txBody>
                  <a:tcPr marL="9525" marR="9525" marT="9525" marB="0" anchor="b"/>
                </a:tc>
                <a:tc>
                  <a:txBody>
                    <a:bodyPr/>
                    <a:lstStyle/>
                    <a:p>
                      <a:pPr algn="l" fontAlgn="b"/>
                      <a:endParaRPr lang="en-US" sz="1000" b="0" i="0" u="none" strike="noStrike">
                        <a:solidFill>
                          <a:srgbClr val="000000"/>
                        </a:solidFill>
                        <a:effectLst/>
                        <a:latin typeface="+mn-lt"/>
                      </a:endParaRPr>
                    </a:p>
                  </a:txBody>
                  <a:tcPr marL="9525" marR="9525" marT="9525" marB="0" anchor="b"/>
                </a:tc>
                <a:tc>
                  <a:txBody>
                    <a:bodyPr/>
                    <a:lstStyle/>
                    <a:p>
                      <a:pPr algn="l" fontAlgn="b"/>
                      <a:endParaRPr lang="en-US" sz="1000" b="0" i="0" u="none" strike="noStrike" dirty="0">
                        <a:solidFill>
                          <a:srgbClr val="000000"/>
                        </a:solidFill>
                        <a:effectLst/>
                        <a:latin typeface="+mn-lt"/>
                      </a:endParaRPr>
                    </a:p>
                  </a:txBody>
                  <a:tcPr marL="9525" marR="9525" marT="9525" marB="0" anchor="b">
                    <a:lnR w="12700" cap="flat" cmpd="sng" algn="ctr">
                      <a:solidFill>
                        <a:schemeClr val="tx1"/>
                      </a:solidFill>
                      <a:prstDash val="solid"/>
                      <a:round/>
                      <a:headEnd type="none" w="med" len="med"/>
                      <a:tailEnd type="none" w="med" len="med"/>
                    </a:lnR>
                  </a:tcPr>
                </a:tc>
                <a:tc>
                  <a:txBody>
                    <a:bodyPr/>
                    <a:lstStyle/>
                    <a:p>
                      <a:pPr lvl="1" algn="l" fontAlgn="b"/>
                      <a:r>
                        <a:rPr lang="en-US" sz="1000" u="none" strike="noStrike" dirty="0">
                          <a:effectLst/>
                          <a:latin typeface="+mn-lt"/>
                        </a:rPr>
                        <a:t>MTA 2055</a:t>
                      </a:r>
                      <a:endParaRPr lang="en-US" sz="1000" b="0" i="0" u="none" strike="noStrike" dirty="0">
                        <a:solidFill>
                          <a:srgbClr val="000000"/>
                        </a:solidFill>
                        <a:effectLst/>
                        <a:latin typeface="+mn-lt"/>
                      </a:endParaRPr>
                    </a:p>
                  </a:txBody>
                  <a:tcPr marL="9525" marR="9525" marT="9525" marB="0" anchor="b">
                    <a:lnL w="12700" cap="flat" cmpd="sng" algn="ctr">
                      <a:solidFill>
                        <a:schemeClr val="tx1"/>
                      </a:solidFill>
                      <a:prstDash val="solid"/>
                      <a:round/>
                      <a:headEnd type="none" w="med" len="med"/>
                      <a:tailEnd type="none" w="med" len="med"/>
                    </a:lnL>
                  </a:tcPr>
                </a:tc>
              </a:tr>
              <a:tr h="190500">
                <a:tc>
                  <a:txBody>
                    <a:bodyPr/>
                    <a:lstStyle/>
                    <a:p>
                      <a:pPr algn="l" fontAlgn="b"/>
                      <a:r>
                        <a:rPr lang="en-US" sz="1000" b="1" u="none" strike="noStrike" dirty="0" smtClean="0">
                          <a:effectLst/>
                          <a:latin typeface="+mn-lt"/>
                        </a:rPr>
                        <a:t>Mid </a:t>
                      </a:r>
                      <a:r>
                        <a:rPr lang="en-US" sz="1000" b="1" u="none" strike="noStrike" dirty="0">
                          <a:effectLst/>
                          <a:latin typeface="+mn-lt"/>
                        </a:rPr>
                        <a:t>Cap Equity</a:t>
                      </a:r>
                      <a:endParaRPr lang="en-US" sz="1000" b="1" i="0" u="none" strike="noStrike" dirty="0">
                        <a:solidFill>
                          <a:srgbClr val="000000"/>
                        </a:solidFill>
                        <a:effectLst/>
                        <a:latin typeface="+mn-lt"/>
                      </a:endParaRPr>
                    </a:p>
                  </a:txBody>
                  <a:tcPr marL="9525" marR="9525" marT="9525" marB="0" anchor="b"/>
                </a:tc>
                <a:tc>
                  <a:txBody>
                    <a:bodyPr/>
                    <a:lstStyle/>
                    <a:p>
                      <a:pPr algn="l" fontAlgn="b"/>
                      <a:r>
                        <a:rPr lang="en-US" sz="1000" u="none" strike="noStrike">
                          <a:effectLst/>
                          <a:latin typeface="+mn-lt"/>
                        </a:rPr>
                        <a:t>Vanguard</a:t>
                      </a:r>
                      <a:endParaRPr lang="en-US" sz="1000" b="0" i="0" u="none" strike="noStrike">
                        <a:solidFill>
                          <a:srgbClr val="000000"/>
                        </a:solidFill>
                        <a:effectLst/>
                        <a:latin typeface="+mn-lt"/>
                      </a:endParaRPr>
                    </a:p>
                  </a:txBody>
                  <a:tcPr marL="9525" marR="9525" marT="9525" marB="0" anchor="b"/>
                </a:tc>
                <a:tc>
                  <a:txBody>
                    <a:bodyPr/>
                    <a:lstStyle/>
                    <a:p>
                      <a:pPr algn="l" fontAlgn="b"/>
                      <a:r>
                        <a:rPr lang="en-US" sz="1000" u="none" strike="noStrike" dirty="0" err="1">
                          <a:effectLst/>
                          <a:latin typeface="+mn-lt"/>
                        </a:rPr>
                        <a:t>SSgA</a:t>
                      </a:r>
                      <a:endParaRPr lang="en-US" sz="1000" b="0" i="0" u="none" strike="noStrike" dirty="0">
                        <a:solidFill>
                          <a:srgbClr val="000000"/>
                        </a:solidFill>
                        <a:effectLst/>
                        <a:latin typeface="+mn-lt"/>
                      </a:endParaRPr>
                    </a:p>
                  </a:txBody>
                  <a:tcPr marL="9525" marR="9525" marT="9525" marB="0" anchor="b">
                    <a:lnR w="12700" cap="flat" cmpd="sng" algn="ctr">
                      <a:solidFill>
                        <a:schemeClr val="tx1"/>
                      </a:solidFill>
                      <a:prstDash val="solid"/>
                      <a:round/>
                      <a:headEnd type="none" w="med" len="med"/>
                      <a:tailEnd type="none" w="med" len="med"/>
                    </a:lnR>
                  </a:tcPr>
                </a:tc>
                <a:tc>
                  <a:txBody>
                    <a:bodyPr/>
                    <a:lstStyle/>
                    <a:p>
                      <a:pPr algn="l" fontAlgn="b"/>
                      <a:endParaRPr lang="en-US" sz="1000" b="0" i="0" u="none" strike="noStrike">
                        <a:solidFill>
                          <a:srgbClr val="000000"/>
                        </a:solidFill>
                        <a:effectLst/>
                        <a:latin typeface="+mn-lt"/>
                      </a:endParaRPr>
                    </a:p>
                  </a:txBody>
                  <a:tcPr marL="9525" marR="9525" marT="9525" marB="0" anchor="b">
                    <a:lnL w="12700" cap="flat" cmpd="sng" algn="ctr">
                      <a:solidFill>
                        <a:schemeClr val="tx1"/>
                      </a:solidFill>
                      <a:prstDash val="solid"/>
                      <a:round/>
                      <a:headEnd type="none" w="med" len="med"/>
                      <a:tailEnd type="none" w="med" len="med"/>
                    </a:lnL>
                  </a:tcPr>
                </a:tc>
              </a:tr>
              <a:tr h="190500">
                <a:tc>
                  <a:txBody>
                    <a:bodyPr/>
                    <a:lstStyle/>
                    <a:p>
                      <a:pPr algn="l" fontAlgn="b"/>
                      <a:endParaRPr lang="en-US" sz="1000" b="1" i="0" u="none" strike="noStrike" dirty="0">
                        <a:solidFill>
                          <a:srgbClr val="000000"/>
                        </a:solidFill>
                        <a:effectLst/>
                        <a:latin typeface="+mn-lt"/>
                      </a:endParaRPr>
                    </a:p>
                  </a:txBody>
                  <a:tcPr marL="9525" marR="9525" marT="9525" marB="0" anchor="b"/>
                </a:tc>
                <a:tc>
                  <a:txBody>
                    <a:bodyPr/>
                    <a:lstStyle/>
                    <a:p>
                      <a:pPr algn="l" fontAlgn="b"/>
                      <a:r>
                        <a:rPr lang="en-US" sz="1000" u="none" strike="noStrike">
                          <a:effectLst/>
                          <a:latin typeface="+mn-lt"/>
                        </a:rPr>
                        <a:t>Frontier</a:t>
                      </a:r>
                      <a:endParaRPr lang="en-US" sz="1000" b="0" i="0" u="none" strike="noStrike">
                        <a:solidFill>
                          <a:srgbClr val="000000"/>
                        </a:solidFill>
                        <a:effectLst/>
                        <a:latin typeface="+mn-lt"/>
                      </a:endParaRPr>
                    </a:p>
                  </a:txBody>
                  <a:tcPr marL="9525" marR="9525" marT="9525" marB="0" anchor="b"/>
                </a:tc>
                <a:tc>
                  <a:txBody>
                    <a:bodyPr/>
                    <a:lstStyle/>
                    <a:p>
                      <a:pPr algn="l" fontAlgn="b"/>
                      <a:endParaRPr lang="en-US" sz="1000" b="0" i="0" u="none" strike="noStrike" dirty="0">
                        <a:solidFill>
                          <a:srgbClr val="000000"/>
                        </a:solidFill>
                        <a:effectLst/>
                        <a:latin typeface="+mn-lt"/>
                      </a:endParaRPr>
                    </a:p>
                  </a:txBody>
                  <a:tcPr marL="9525" marR="9525" marT="9525" marB="0" anchor="b">
                    <a:lnR w="12700" cap="flat" cmpd="sng" algn="ctr">
                      <a:solidFill>
                        <a:schemeClr val="tx1"/>
                      </a:solidFill>
                      <a:prstDash val="solid"/>
                      <a:round/>
                      <a:headEnd type="none" w="med" len="med"/>
                      <a:tailEnd type="none" w="med" len="med"/>
                    </a:lnR>
                  </a:tcPr>
                </a:tc>
                <a:tc>
                  <a:txBody>
                    <a:bodyPr/>
                    <a:lstStyle/>
                    <a:p>
                      <a:pPr algn="l" fontAlgn="b"/>
                      <a:endParaRPr lang="en-US" sz="1000" b="0" i="0" u="none" strike="noStrike">
                        <a:solidFill>
                          <a:srgbClr val="000000"/>
                        </a:solidFill>
                        <a:effectLst/>
                        <a:latin typeface="+mn-lt"/>
                      </a:endParaRPr>
                    </a:p>
                  </a:txBody>
                  <a:tcPr marL="9525" marR="9525" marT="9525" marB="0" anchor="b">
                    <a:lnL w="12700" cap="flat" cmpd="sng" algn="ctr">
                      <a:solidFill>
                        <a:schemeClr val="tx1"/>
                      </a:solidFill>
                      <a:prstDash val="solid"/>
                      <a:round/>
                      <a:headEnd type="none" w="med" len="med"/>
                      <a:tailEnd type="none" w="med" len="med"/>
                    </a:lnL>
                  </a:tcPr>
                </a:tc>
              </a:tr>
              <a:tr h="190500">
                <a:tc>
                  <a:txBody>
                    <a:bodyPr/>
                    <a:lstStyle/>
                    <a:p>
                      <a:pPr algn="l" fontAlgn="b"/>
                      <a:endParaRPr lang="en-US" sz="1000" b="1" i="0" u="none" strike="noStrike" dirty="0">
                        <a:solidFill>
                          <a:srgbClr val="000000"/>
                        </a:solidFill>
                        <a:effectLst/>
                        <a:latin typeface="+mn-lt"/>
                      </a:endParaRPr>
                    </a:p>
                  </a:txBody>
                  <a:tcPr marL="9525" marR="9525" marT="9525" marB="0" anchor="b"/>
                </a:tc>
                <a:tc>
                  <a:txBody>
                    <a:bodyPr/>
                    <a:lstStyle/>
                    <a:p>
                      <a:pPr algn="l" fontAlgn="b"/>
                      <a:endParaRPr lang="en-US" sz="1000" b="0" i="0" u="none" strike="noStrike" dirty="0">
                        <a:solidFill>
                          <a:srgbClr val="000000"/>
                        </a:solidFill>
                        <a:effectLst/>
                        <a:latin typeface="+mn-lt"/>
                      </a:endParaRPr>
                    </a:p>
                  </a:txBody>
                  <a:tcPr marL="9525" marR="9525" marT="9525" marB="0" anchor="b"/>
                </a:tc>
                <a:tc>
                  <a:txBody>
                    <a:bodyPr/>
                    <a:lstStyle/>
                    <a:p>
                      <a:pPr algn="l" fontAlgn="b"/>
                      <a:endParaRPr lang="en-US" sz="1000" b="0" i="0" u="none" strike="noStrike" dirty="0">
                        <a:solidFill>
                          <a:srgbClr val="000000"/>
                        </a:solidFill>
                        <a:effectLst/>
                        <a:latin typeface="+mn-lt"/>
                      </a:endParaRPr>
                    </a:p>
                  </a:txBody>
                  <a:tcPr marL="9525" marR="9525" marT="9525" marB="0" anchor="b">
                    <a:lnR w="12700" cap="flat" cmpd="sng" algn="ctr">
                      <a:solidFill>
                        <a:schemeClr val="tx1"/>
                      </a:solidFill>
                      <a:prstDash val="solid"/>
                      <a:round/>
                      <a:headEnd type="none" w="med" len="med"/>
                      <a:tailEnd type="none" w="med" len="med"/>
                    </a:lnR>
                  </a:tcPr>
                </a:tc>
                <a:tc>
                  <a:txBody>
                    <a:bodyPr/>
                    <a:lstStyle/>
                    <a:p>
                      <a:pPr algn="l" fontAlgn="b"/>
                      <a:endParaRPr lang="en-US" sz="1000" b="0" i="0" u="none" strike="noStrike" dirty="0">
                        <a:solidFill>
                          <a:srgbClr val="000000"/>
                        </a:solidFill>
                        <a:effectLst/>
                        <a:latin typeface="+mn-lt"/>
                      </a:endParaRPr>
                    </a:p>
                  </a:txBody>
                  <a:tcPr marL="9525" marR="9525" marT="9525" marB="0" anchor="b">
                    <a:lnL w="12700" cap="flat" cmpd="sng" algn="ctr">
                      <a:solidFill>
                        <a:schemeClr val="tx1"/>
                      </a:solidFill>
                      <a:prstDash val="solid"/>
                      <a:round/>
                      <a:headEnd type="none" w="med" len="med"/>
                      <a:tailEnd type="none" w="med" len="med"/>
                    </a:lnL>
                  </a:tcPr>
                </a:tc>
              </a:tr>
              <a:tr h="190500">
                <a:tc>
                  <a:txBody>
                    <a:bodyPr/>
                    <a:lstStyle/>
                    <a:p>
                      <a:pPr algn="l" fontAlgn="b"/>
                      <a:r>
                        <a:rPr lang="en-US" sz="1000" b="1" i="0" u="none" strike="noStrike" dirty="0" smtClean="0">
                          <a:solidFill>
                            <a:srgbClr val="000000"/>
                          </a:solidFill>
                          <a:effectLst/>
                          <a:latin typeface="+mn-lt"/>
                        </a:rPr>
                        <a:t>Small Cap Equity</a:t>
                      </a:r>
                      <a:endParaRPr lang="en-US" sz="1000" b="1" i="0" u="none" strike="noStrike" dirty="0">
                        <a:solidFill>
                          <a:srgbClr val="000000"/>
                        </a:solidFill>
                        <a:effectLst/>
                        <a:latin typeface="+mn-lt"/>
                      </a:endParaRPr>
                    </a:p>
                  </a:txBody>
                  <a:tcPr marL="9525" marR="9525" marT="9525" marB="0" anchor="b"/>
                </a:tc>
                <a:tc>
                  <a:txBody>
                    <a:bodyPr/>
                    <a:lstStyle/>
                    <a:p>
                      <a:pPr algn="l" fontAlgn="b"/>
                      <a:r>
                        <a:rPr lang="en-US" sz="1000" u="none" strike="noStrike" dirty="0">
                          <a:effectLst/>
                          <a:latin typeface="+mn-lt"/>
                        </a:rPr>
                        <a:t>Denver</a:t>
                      </a:r>
                      <a:endParaRPr lang="en-US" sz="1000" b="0" i="0" u="none" strike="noStrike" dirty="0">
                        <a:solidFill>
                          <a:srgbClr val="000000"/>
                        </a:solidFill>
                        <a:effectLst/>
                        <a:latin typeface="+mn-lt"/>
                      </a:endParaRPr>
                    </a:p>
                  </a:txBody>
                  <a:tcPr marL="9525" marR="9525" marT="9525" marB="0" anchor="b"/>
                </a:tc>
                <a:tc>
                  <a:txBody>
                    <a:bodyPr/>
                    <a:lstStyle/>
                    <a:p>
                      <a:pPr algn="l" fontAlgn="b"/>
                      <a:r>
                        <a:rPr lang="en-US" sz="1000" b="0" i="0" u="none" strike="noStrike" dirty="0" err="1" smtClean="0">
                          <a:solidFill>
                            <a:srgbClr val="000000"/>
                          </a:solidFill>
                          <a:effectLst/>
                          <a:latin typeface="+mn-lt"/>
                        </a:rPr>
                        <a:t>SSgA</a:t>
                      </a:r>
                      <a:endParaRPr lang="en-US" sz="1000" b="0" i="0" u="none" strike="noStrike" dirty="0">
                        <a:solidFill>
                          <a:srgbClr val="000000"/>
                        </a:solidFill>
                        <a:effectLst/>
                        <a:latin typeface="+mn-lt"/>
                      </a:endParaRPr>
                    </a:p>
                  </a:txBody>
                  <a:tcPr marL="9525" marR="9525" marT="9525" marB="0" anchor="b">
                    <a:lnR w="12700" cap="flat" cmpd="sng" algn="ctr">
                      <a:solidFill>
                        <a:schemeClr val="tx1"/>
                      </a:solidFill>
                      <a:prstDash val="solid"/>
                      <a:round/>
                      <a:headEnd type="none" w="med" len="med"/>
                      <a:tailEnd type="none" w="med" len="med"/>
                    </a:lnR>
                  </a:tcPr>
                </a:tc>
                <a:tc>
                  <a:txBody>
                    <a:bodyPr/>
                    <a:lstStyle/>
                    <a:p>
                      <a:pPr algn="l" fontAlgn="b"/>
                      <a:endParaRPr lang="en-US" sz="1000" b="0" i="0" u="none" strike="noStrike" dirty="0">
                        <a:solidFill>
                          <a:srgbClr val="000000"/>
                        </a:solidFill>
                        <a:effectLst/>
                        <a:latin typeface="+mn-lt"/>
                      </a:endParaRPr>
                    </a:p>
                  </a:txBody>
                  <a:tcPr marL="9525" marR="9525" marT="9525" marB="0" anchor="b">
                    <a:lnL w="12700" cap="flat" cmpd="sng" algn="ctr">
                      <a:solidFill>
                        <a:schemeClr val="tx1"/>
                      </a:solidFill>
                      <a:prstDash val="solid"/>
                      <a:round/>
                      <a:headEnd type="none" w="med" len="med"/>
                      <a:tailEnd type="none" w="med" len="med"/>
                    </a:lnL>
                  </a:tcPr>
                </a:tc>
              </a:tr>
              <a:tr h="190500">
                <a:tc>
                  <a:txBody>
                    <a:bodyPr/>
                    <a:lstStyle/>
                    <a:p>
                      <a:pPr algn="l" fontAlgn="b"/>
                      <a:endParaRPr lang="en-US" sz="1000" b="1" i="0" u="none" strike="noStrike" dirty="0">
                        <a:solidFill>
                          <a:srgbClr val="000000"/>
                        </a:solidFill>
                        <a:effectLst/>
                        <a:latin typeface="+mn-lt"/>
                      </a:endParaRPr>
                    </a:p>
                  </a:txBody>
                  <a:tcPr marL="9525" marR="9525" marT="9525" marB="0" anchor="b"/>
                </a:tc>
                <a:tc>
                  <a:txBody>
                    <a:bodyPr/>
                    <a:lstStyle/>
                    <a:p>
                      <a:pPr algn="l" fontAlgn="b"/>
                      <a:r>
                        <a:rPr lang="en-US" sz="1000" u="none" strike="noStrike">
                          <a:effectLst/>
                          <a:latin typeface="+mn-lt"/>
                        </a:rPr>
                        <a:t>Conestoga</a:t>
                      </a:r>
                      <a:endParaRPr lang="en-US" sz="1000" b="0" i="0" u="none" strike="noStrike">
                        <a:solidFill>
                          <a:srgbClr val="000000"/>
                        </a:solidFill>
                        <a:effectLst/>
                        <a:latin typeface="+mn-lt"/>
                      </a:endParaRPr>
                    </a:p>
                  </a:txBody>
                  <a:tcPr marL="9525" marR="9525" marT="9525" marB="0" anchor="b"/>
                </a:tc>
                <a:tc>
                  <a:txBody>
                    <a:bodyPr/>
                    <a:lstStyle/>
                    <a:p>
                      <a:pPr algn="l" fontAlgn="b"/>
                      <a:endParaRPr lang="en-US" sz="1000" b="0" i="0" u="none" strike="noStrike" dirty="0">
                        <a:solidFill>
                          <a:srgbClr val="000000"/>
                        </a:solidFill>
                        <a:effectLst/>
                        <a:latin typeface="+mn-lt"/>
                      </a:endParaRPr>
                    </a:p>
                  </a:txBody>
                  <a:tcPr marL="9525" marR="9525" marT="9525" marB="0" anchor="b">
                    <a:lnR w="12700" cap="flat" cmpd="sng" algn="ctr">
                      <a:solidFill>
                        <a:schemeClr val="tx1"/>
                      </a:solidFill>
                      <a:prstDash val="solid"/>
                      <a:round/>
                      <a:headEnd type="none" w="med" len="med"/>
                      <a:tailEnd type="none" w="med" len="med"/>
                    </a:lnR>
                  </a:tcPr>
                </a:tc>
                <a:tc>
                  <a:txBody>
                    <a:bodyPr/>
                    <a:lstStyle/>
                    <a:p>
                      <a:pPr algn="l" fontAlgn="b"/>
                      <a:endParaRPr lang="en-US" sz="1000" b="0" i="0" u="none" strike="noStrike" dirty="0">
                        <a:solidFill>
                          <a:srgbClr val="000000"/>
                        </a:solidFill>
                        <a:effectLst/>
                        <a:latin typeface="+mn-lt"/>
                      </a:endParaRPr>
                    </a:p>
                  </a:txBody>
                  <a:tcPr marL="9525" marR="9525" marT="9525" marB="0" anchor="b">
                    <a:lnL w="12700" cap="flat" cmpd="sng" algn="ctr">
                      <a:solidFill>
                        <a:schemeClr val="tx1"/>
                      </a:solidFill>
                      <a:prstDash val="solid"/>
                      <a:round/>
                      <a:headEnd type="none" w="med" len="med"/>
                      <a:tailEnd type="none" w="med" len="med"/>
                    </a:lnL>
                  </a:tcPr>
                </a:tc>
              </a:tr>
              <a:tr h="190500">
                <a:tc>
                  <a:txBody>
                    <a:bodyPr/>
                    <a:lstStyle/>
                    <a:p>
                      <a:pPr algn="l" fontAlgn="b"/>
                      <a:endParaRPr lang="en-US" sz="1000" b="1" i="0" u="none" strike="noStrike" dirty="0">
                        <a:solidFill>
                          <a:srgbClr val="000000"/>
                        </a:solidFill>
                        <a:effectLst/>
                        <a:latin typeface="+mn-lt"/>
                      </a:endParaRPr>
                    </a:p>
                  </a:txBody>
                  <a:tcPr marL="9525" marR="9525" marT="9525" marB="0" anchor="b"/>
                </a:tc>
                <a:tc>
                  <a:txBody>
                    <a:bodyPr/>
                    <a:lstStyle/>
                    <a:p>
                      <a:pPr algn="l" fontAlgn="b"/>
                      <a:endParaRPr lang="en-US" sz="1000" b="0" i="0" u="none" strike="noStrike" dirty="0">
                        <a:solidFill>
                          <a:srgbClr val="000000"/>
                        </a:solidFill>
                        <a:effectLst/>
                        <a:latin typeface="+mn-lt"/>
                      </a:endParaRPr>
                    </a:p>
                  </a:txBody>
                  <a:tcPr marL="9525" marR="9525" marT="9525" marB="0" anchor="b"/>
                </a:tc>
                <a:tc>
                  <a:txBody>
                    <a:bodyPr/>
                    <a:lstStyle/>
                    <a:p>
                      <a:pPr algn="l" fontAlgn="b"/>
                      <a:endParaRPr lang="en-US" sz="1000" b="0" i="0" u="none" strike="noStrike" dirty="0">
                        <a:solidFill>
                          <a:srgbClr val="000000"/>
                        </a:solidFill>
                        <a:effectLst/>
                        <a:latin typeface="+mn-lt"/>
                      </a:endParaRPr>
                    </a:p>
                  </a:txBody>
                  <a:tcPr marL="9525" marR="9525" marT="9525" marB="0" anchor="b">
                    <a:lnR w="12700" cap="flat" cmpd="sng" algn="ctr">
                      <a:solidFill>
                        <a:schemeClr val="tx1"/>
                      </a:solidFill>
                      <a:prstDash val="solid"/>
                      <a:round/>
                      <a:headEnd type="none" w="med" len="med"/>
                      <a:tailEnd type="none" w="med" len="med"/>
                    </a:lnR>
                  </a:tcPr>
                </a:tc>
                <a:tc>
                  <a:txBody>
                    <a:bodyPr/>
                    <a:lstStyle/>
                    <a:p>
                      <a:pPr algn="l" fontAlgn="b"/>
                      <a:endParaRPr lang="en-US" sz="1000" b="0" i="0" u="none" strike="noStrike">
                        <a:solidFill>
                          <a:srgbClr val="000000"/>
                        </a:solidFill>
                        <a:effectLst/>
                        <a:latin typeface="+mn-lt"/>
                      </a:endParaRPr>
                    </a:p>
                  </a:txBody>
                  <a:tcPr marL="9525" marR="9525" marT="9525" marB="0" anchor="b">
                    <a:lnL w="12700" cap="flat" cmpd="sng" algn="ctr">
                      <a:solidFill>
                        <a:schemeClr val="tx1"/>
                      </a:solidFill>
                      <a:prstDash val="solid"/>
                      <a:round/>
                      <a:headEnd type="none" w="med" len="med"/>
                      <a:tailEnd type="none" w="med" len="med"/>
                    </a:lnL>
                  </a:tcPr>
                </a:tc>
              </a:tr>
              <a:tr h="190500">
                <a:tc>
                  <a:txBody>
                    <a:bodyPr/>
                    <a:lstStyle/>
                    <a:p>
                      <a:pPr algn="l" fontAlgn="b"/>
                      <a:r>
                        <a:rPr lang="en-US" sz="1000" b="1" u="none" strike="noStrike" dirty="0" smtClean="0">
                          <a:effectLst/>
                          <a:latin typeface="+mn-lt"/>
                        </a:rPr>
                        <a:t>International Equity</a:t>
                      </a:r>
                      <a:endParaRPr lang="en-US" sz="1000" b="1" i="0" u="none" strike="noStrike" dirty="0">
                        <a:solidFill>
                          <a:srgbClr val="000000"/>
                        </a:solidFill>
                        <a:effectLst/>
                        <a:latin typeface="+mn-lt"/>
                      </a:endParaRPr>
                    </a:p>
                  </a:txBody>
                  <a:tcPr marL="9525" marR="9525" marT="9525" marB="0" anchor="b"/>
                </a:tc>
                <a:tc>
                  <a:txBody>
                    <a:bodyPr/>
                    <a:lstStyle/>
                    <a:p>
                      <a:pPr algn="l" fontAlgn="b"/>
                      <a:r>
                        <a:rPr lang="en-US" sz="1000" u="none" strike="noStrike">
                          <a:effectLst/>
                          <a:latin typeface="+mn-lt"/>
                        </a:rPr>
                        <a:t>Wiliam Blair</a:t>
                      </a:r>
                      <a:endParaRPr lang="en-US" sz="1000" b="0" i="0" u="none" strike="noStrike">
                        <a:solidFill>
                          <a:srgbClr val="000000"/>
                        </a:solidFill>
                        <a:effectLst/>
                        <a:latin typeface="+mn-lt"/>
                      </a:endParaRPr>
                    </a:p>
                  </a:txBody>
                  <a:tcPr marL="9525" marR="9525" marT="9525" marB="0" anchor="b"/>
                </a:tc>
                <a:tc>
                  <a:txBody>
                    <a:bodyPr/>
                    <a:lstStyle/>
                    <a:p>
                      <a:pPr algn="l" fontAlgn="b"/>
                      <a:r>
                        <a:rPr lang="en-US" sz="1000" u="none" strike="noStrike" dirty="0" err="1">
                          <a:effectLst/>
                          <a:latin typeface="+mn-lt"/>
                        </a:rPr>
                        <a:t>SSgA</a:t>
                      </a:r>
                      <a:endParaRPr lang="en-US" sz="1000" b="0" i="0" u="none" strike="noStrike" dirty="0">
                        <a:solidFill>
                          <a:srgbClr val="000000"/>
                        </a:solidFill>
                        <a:effectLst/>
                        <a:latin typeface="+mn-lt"/>
                      </a:endParaRPr>
                    </a:p>
                  </a:txBody>
                  <a:tcPr marL="9525" marR="9525" marT="9525" marB="0" anchor="b">
                    <a:lnR w="12700" cap="flat" cmpd="sng" algn="ctr">
                      <a:solidFill>
                        <a:schemeClr val="tx1"/>
                      </a:solidFill>
                      <a:prstDash val="solid"/>
                      <a:round/>
                      <a:headEnd type="none" w="med" len="med"/>
                      <a:tailEnd type="none" w="med" len="med"/>
                    </a:lnR>
                  </a:tcPr>
                </a:tc>
                <a:tc>
                  <a:txBody>
                    <a:bodyPr/>
                    <a:lstStyle/>
                    <a:p>
                      <a:pPr algn="l" fontAlgn="b"/>
                      <a:endParaRPr lang="en-US" sz="1000" b="0" i="0" u="none" strike="noStrike">
                        <a:solidFill>
                          <a:srgbClr val="000000"/>
                        </a:solidFill>
                        <a:effectLst/>
                        <a:latin typeface="+mn-lt"/>
                      </a:endParaRPr>
                    </a:p>
                  </a:txBody>
                  <a:tcPr marL="9525" marR="9525" marT="9525" marB="0" anchor="b">
                    <a:lnL w="12700" cap="flat" cmpd="sng" algn="ctr">
                      <a:solidFill>
                        <a:schemeClr val="tx1"/>
                      </a:solidFill>
                      <a:prstDash val="solid"/>
                      <a:round/>
                      <a:headEnd type="none" w="med" len="med"/>
                      <a:tailEnd type="none" w="med" len="med"/>
                    </a:lnL>
                  </a:tcPr>
                </a:tc>
              </a:tr>
              <a:tr h="190500">
                <a:tc>
                  <a:txBody>
                    <a:bodyPr/>
                    <a:lstStyle/>
                    <a:p>
                      <a:pPr algn="l" fontAlgn="b"/>
                      <a:endParaRPr lang="en-US" sz="1000" b="0" i="0" u="none" strike="noStrike">
                        <a:solidFill>
                          <a:srgbClr val="000000"/>
                        </a:solidFill>
                        <a:effectLst/>
                        <a:latin typeface="+mn-lt"/>
                      </a:endParaRPr>
                    </a:p>
                  </a:txBody>
                  <a:tcPr marL="9525" marR="9525" marT="9525" marB="0" anchor="b"/>
                </a:tc>
                <a:tc>
                  <a:txBody>
                    <a:bodyPr/>
                    <a:lstStyle/>
                    <a:p>
                      <a:pPr algn="l" fontAlgn="b"/>
                      <a:r>
                        <a:rPr lang="en-US" sz="1000" u="none" strike="noStrike" dirty="0" smtClean="0">
                          <a:effectLst/>
                          <a:latin typeface="+mn-lt"/>
                        </a:rPr>
                        <a:t>Mondrian</a:t>
                      </a:r>
                      <a:endParaRPr lang="en-US" sz="1000" b="0" i="0" u="none" strike="noStrike" dirty="0">
                        <a:solidFill>
                          <a:srgbClr val="000000"/>
                        </a:solidFill>
                        <a:effectLst/>
                        <a:latin typeface="+mn-lt"/>
                      </a:endParaRPr>
                    </a:p>
                  </a:txBody>
                  <a:tcPr marL="9525" marR="9525" marT="9525" marB="0" anchor="b"/>
                </a:tc>
                <a:tc>
                  <a:txBody>
                    <a:bodyPr/>
                    <a:lstStyle/>
                    <a:p>
                      <a:pPr algn="l" fontAlgn="b"/>
                      <a:endParaRPr lang="en-US" sz="1000" b="0" i="0" u="none" strike="noStrike" dirty="0">
                        <a:solidFill>
                          <a:srgbClr val="000000"/>
                        </a:solidFill>
                        <a:effectLst/>
                        <a:latin typeface="+mn-lt"/>
                      </a:endParaRPr>
                    </a:p>
                  </a:txBody>
                  <a:tcPr marL="9525" marR="9525" marT="9525" marB="0" anchor="b">
                    <a:lnR w="12700" cap="flat" cmpd="sng" algn="ctr">
                      <a:solidFill>
                        <a:schemeClr val="tx1"/>
                      </a:solidFill>
                      <a:prstDash val="solid"/>
                      <a:round/>
                      <a:headEnd type="none" w="med" len="med"/>
                      <a:tailEnd type="none" w="med" len="med"/>
                    </a:lnR>
                  </a:tcPr>
                </a:tc>
                <a:tc>
                  <a:txBody>
                    <a:bodyPr/>
                    <a:lstStyle/>
                    <a:p>
                      <a:pPr algn="l" fontAlgn="b"/>
                      <a:endParaRPr lang="en-US" sz="1000" b="0" i="0" u="none" strike="noStrike" dirty="0">
                        <a:solidFill>
                          <a:srgbClr val="000000"/>
                        </a:solidFill>
                        <a:effectLst/>
                        <a:latin typeface="+mn-lt"/>
                      </a:endParaRPr>
                    </a:p>
                  </a:txBody>
                  <a:tcPr marL="9525" marR="9525" marT="9525" marB="0" anchor="b">
                    <a:lnL w="12700" cap="flat" cmpd="sng" algn="ctr">
                      <a:solidFill>
                        <a:schemeClr val="tx1"/>
                      </a:solidFill>
                      <a:prstDash val="solid"/>
                      <a:round/>
                      <a:headEnd type="none" w="med" len="med"/>
                      <a:tailEnd type="none" w="med" len="med"/>
                    </a:lnL>
                  </a:tcPr>
                </a:tc>
              </a:tr>
            </a:tbl>
          </a:graphicData>
        </a:graphic>
      </p:graphicFrame>
    </p:spTree>
    <p:extLst>
      <p:ext uri="{BB962C8B-B14F-4D97-AF65-F5344CB8AC3E}">
        <p14:creationId xmlns:p14="http://schemas.microsoft.com/office/powerpoint/2010/main" val="1635969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80999" y="1056088"/>
            <a:ext cx="8466667" cy="4462760"/>
          </a:xfrm>
          <a:prstGeom prst="rect">
            <a:avLst/>
          </a:prstGeom>
          <a:noFill/>
        </p:spPr>
        <p:txBody>
          <a:bodyPr wrap="square" rtlCol="0">
            <a:spAutoFit/>
          </a:bodyPr>
          <a:lstStyle/>
          <a:p>
            <a:r>
              <a:rPr lang="en-US" sz="1400" b="1" dirty="0"/>
              <a:t>MTA Sponsored Pension Plans </a:t>
            </a:r>
            <a:r>
              <a:rPr lang="en-US" sz="1400" b="1" dirty="0" smtClean="0"/>
              <a:t>on solid footing</a:t>
            </a:r>
            <a:endParaRPr lang="en-US" sz="1400" b="1" dirty="0"/>
          </a:p>
          <a:p>
            <a:pPr marL="214313" indent="-214313">
              <a:buFont typeface="Arial" charset="0"/>
              <a:buChar char="•"/>
            </a:pPr>
            <a:r>
              <a:rPr lang="en-US" sz="1400" dirty="0" smtClean="0"/>
              <a:t>Complex Plans that are conservatively administered (i.e. ADC, Return Assumption, Amortization)</a:t>
            </a:r>
          </a:p>
          <a:p>
            <a:pPr marL="214313" indent="-214313">
              <a:buFont typeface="Arial" charset="0"/>
              <a:buChar char="•"/>
            </a:pPr>
            <a:r>
              <a:rPr lang="en-US" sz="1400" dirty="0" smtClean="0"/>
              <a:t>MTA Defined Benefit Plan:  </a:t>
            </a:r>
            <a:r>
              <a:rPr lang="en-US" sz="1400" dirty="0"/>
              <a:t>$3.4 </a:t>
            </a:r>
            <a:r>
              <a:rPr lang="en-US" sz="1400" dirty="0" smtClean="0"/>
              <a:t>billion, </a:t>
            </a:r>
            <a:r>
              <a:rPr lang="en-US" sz="1400" dirty="0"/>
              <a:t>68.6% Funded</a:t>
            </a:r>
          </a:p>
          <a:p>
            <a:pPr marL="214313" indent="-214313">
              <a:buFont typeface="Arial" charset="0"/>
              <a:buChar char="•"/>
            </a:pPr>
            <a:r>
              <a:rPr lang="en-US" sz="1400" dirty="0"/>
              <a:t>LIRR Additional Plan: $675 million, </a:t>
            </a:r>
            <a:r>
              <a:rPr lang="en-US" sz="1400" dirty="0" smtClean="0"/>
              <a:t>46.0% </a:t>
            </a:r>
            <a:r>
              <a:rPr lang="en-US" sz="1400" dirty="0"/>
              <a:t>Funded</a:t>
            </a:r>
          </a:p>
          <a:p>
            <a:pPr marL="214313" indent="-214313">
              <a:buFont typeface="Arial" charset="0"/>
              <a:buChar char="•"/>
            </a:pPr>
            <a:r>
              <a:rPr lang="en-US" sz="1400" dirty="0"/>
              <a:t>MaBSTOA: </a:t>
            </a:r>
            <a:r>
              <a:rPr lang="en-US" sz="1400" dirty="0" smtClean="0"/>
              <a:t>$2.5 billion, 67.3% Funded</a:t>
            </a:r>
          </a:p>
          <a:p>
            <a:pPr marL="214313" indent="-214313">
              <a:buFont typeface="Arial" charset="0"/>
              <a:buChar char="•"/>
            </a:pPr>
            <a:r>
              <a:rPr lang="en-US" sz="1400" dirty="0" smtClean="0"/>
              <a:t>Combined pension plans assets under management grew 9.1% </a:t>
            </a:r>
            <a:r>
              <a:rPr lang="en-US" sz="1400" dirty="0"/>
              <a:t>year over year </a:t>
            </a:r>
          </a:p>
          <a:p>
            <a:pPr marL="214313" indent="-214313">
              <a:buFont typeface="Arial" charset="0"/>
              <a:buChar char="•"/>
            </a:pPr>
            <a:r>
              <a:rPr lang="en-US" sz="1400" dirty="0" smtClean="0"/>
              <a:t>OPEB Trust: </a:t>
            </a:r>
            <a:r>
              <a:rPr lang="en-US" sz="1400" dirty="0"/>
              <a:t>$323 million</a:t>
            </a:r>
          </a:p>
          <a:p>
            <a:pPr marL="214313" indent="-214313">
              <a:buFont typeface="Arial" charset="0"/>
              <a:buChar char="•"/>
            </a:pPr>
            <a:endParaRPr lang="en-US" sz="900" dirty="0"/>
          </a:p>
          <a:p>
            <a:r>
              <a:rPr lang="en-US" sz="1400" b="1" dirty="0"/>
              <a:t>Strong performance for 2016</a:t>
            </a:r>
          </a:p>
          <a:p>
            <a:pPr marL="214313" indent="-214313">
              <a:buFont typeface="Arial" charset="0"/>
              <a:buChar char="•"/>
            </a:pPr>
            <a:r>
              <a:rPr lang="en-US" sz="1400" dirty="0"/>
              <a:t>MTA </a:t>
            </a:r>
            <a:r>
              <a:rPr lang="en-US" sz="1400" dirty="0" smtClean="0"/>
              <a:t>Defined Benefit Plan, </a:t>
            </a:r>
            <a:r>
              <a:rPr lang="en-US" sz="1400" dirty="0"/>
              <a:t>LIRR </a:t>
            </a:r>
            <a:r>
              <a:rPr lang="en-US" sz="1400" dirty="0" smtClean="0"/>
              <a:t>Additional Plan returned </a:t>
            </a:r>
            <a:r>
              <a:rPr lang="en-US" sz="1400" dirty="0"/>
              <a:t>+</a:t>
            </a:r>
            <a:r>
              <a:rPr lang="en-US" sz="1400" dirty="0" smtClean="0"/>
              <a:t>7.75% </a:t>
            </a:r>
            <a:r>
              <a:rPr lang="en-US" sz="1400" dirty="0"/>
              <a:t>(net)</a:t>
            </a:r>
          </a:p>
          <a:p>
            <a:pPr marL="214313" indent="-214313">
              <a:buFont typeface="Arial" charset="0"/>
              <a:buChar char="•"/>
            </a:pPr>
            <a:r>
              <a:rPr lang="en-US" sz="1400" dirty="0" smtClean="0"/>
              <a:t>MaBSTOA </a:t>
            </a:r>
            <a:r>
              <a:rPr lang="en-US" sz="1400" dirty="0"/>
              <a:t>returned +8.25% (net)</a:t>
            </a:r>
          </a:p>
          <a:p>
            <a:pPr marL="214313" indent="-214313">
              <a:buFont typeface="Arial" charset="0"/>
              <a:buChar char="•"/>
            </a:pPr>
            <a:r>
              <a:rPr lang="en-US" sz="1400" dirty="0" smtClean="0"/>
              <a:t>All </a:t>
            </a:r>
            <a:r>
              <a:rPr lang="en-US" sz="1400" dirty="0"/>
              <a:t>exceeded assumed rate of return (+7</a:t>
            </a:r>
            <a:r>
              <a:rPr lang="en-US" sz="1400" dirty="0" smtClean="0"/>
              <a:t>%), market </a:t>
            </a:r>
            <a:r>
              <a:rPr lang="en-US" sz="1400" dirty="0"/>
              <a:t>benchmark (+5.9</a:t>
            </a:r>
            <a:r>
              <a:rPr lang="en-US" sz="1400" dirty="0" smtClean="0"/>
              <a:t>%), public plan peer group (+7.1%) </a:t>
            </a:r>
            <a:r>
              <a:rPr lang="en-US" sz="1400" dirty="0"/>
              <a:t>for </a:t>
            </a:r>
            <a:r>
              <a:rPr lang="en-US" sz="1400" dirty="0" smtClean="0"/>
              <a:t>2017</a:t>
            </a:r>
          </a:p>
          <a:p>
            <a:pPr marL="214313" indent="-214313">
              <a:buFont typeface="Arial" charset="0"/>
              <a:buChar char="•"/>
            </a:pPr>
            <a:r>
              <a:rPr lang="en-US" sz="1400" dirty="0" smtClean="0"/>
              <a:t>OPEB Trust returned </a:t>
            </a:r>
            <a:r>
              <a:rPr lang="en-US" sz="1400" dirty="0"/>
              <a:t>+</a:t>
            </a:r>
            <a:r>
              <a:rPr lang="en-US" sz="1400" dirty="0" smtClean="0"/>
              <a:t>8.60% </a:t>
            </a:r>
            <a:r>
              <a:rPr lang="en-US" sz="1400" dirty="0"/>
              <a:t>(net</a:t>
            </a:r>
            <a:r>
              <a:rPr lang="en-US" sz="1400" dirty="0" smtClean="0"/>
              <a:t>)</a:t>
            </a:r>
            <a:endParaRPr lang="en-US" sz="1400" dirty="0"/>
          </a:p>
          <a:p>
            <a:pPr marL="214313" indent="-214313">
              <a:buFont typeface="Arial" charset="0"/>
              <a:buChar char="•"/>
            </a:pPr>
            <a:r>
              <a:rPr lang="en-US" sz="1400" dirty="0"/>
              <a:t>Performance driven by asset allocation and investment selection</a:t>
            </a:r>
          </a:p>
          <a:p>
            <a:pPr marL="214313" indent="-214313">
              <a:buFont typeface="Arial" charset="0"/>
              <a:buChar char="•"/>
            </a:pPr>
            <a:r>
              <a:rPr lang="en-US" sz="1400" dirty="0"/>
              <a:t>Portfolio remains conservatively managed, with 33% less volatility and risk than market benchmark</a:t>
            </a:r>
          </a:p>
          <a:p>
            <a:pPr marL="214313" indent="-214313">
              <a:buFont typeface="Arial" charset="0"/>
              <a:buChar char="•"/>
            </a:pPr>
            <a:endParaRPr lang="en-US" sz="900" dirty="0"/>
          </a:p>
          <a:p>
            <a:r>
              <a:rPr lang="en-US" sz="1400" b="1" dirty="0"/>
              <a:t>MTA Deferred Compensation Plan (401k/457)</a:t>
            </a:r>
          </a:p>
          <a:p>
            <a:pPr marL="214313" indent="-214313">
              <a:buFont typeface="Arial" charset="0"/>
              <a:buChar char="•"/>
            </a:pPr>
            <a:r>
              <a:rPr lang="en-US" sz="1400" dirty="0"/>
              <a:t>Ended year at $</a:t>
            </a:r>
            <a:r>
              <a:rPr lang="en-US" sz="1400" dirty="0" smtClean="0"/>
              <a:t>5.3 </a:t>
            </a:r>
            <a:r>
              <a:rPr lang="en-US" sz="1400" dirty="0"/>
              <a:t>billion in </a:t>
            </a:r>
            <a:r>
              <a:rPr lang="en-US" sz="1400" dirty="0" smtClean="0"/>
              <a:t>assets and 49,500 active participants</a:t>
            </a:r>
          </a:p>
          <a:p>
            <a:pPr marL="214313" indent="-214313">
              <a:buFont typeface="Arial" charset="0"/>
              <a:buChar char="•"/>
            </a:pPr>
            <a:r>
              <a:rPr lang="en-US" sz="1400" dirty="0" smtClean="0"/>
              <a:t>Year over year assets under management grew 9.8%</a:t>
            </a:r>
            <a:endParaRPr lang="en-US" sz="1400" dirty="0"/>
          </a:p>
          <a:p>
            <a:pPr marL="214313" indent="-214313">
              <a:buFont typeface="Arial" charset="0"/>
              <a:buChar char="•"/>
            </a:pPr>
            <a:r>
              <a:rPr lang="en-US" sz="1400" dirty="0"/>
              <a:t>Participation </a:t>
            </a:r>
            <a:r>
              <a:rPr lang="en-US" sz="1400" dirty="0" smtClean="0"/>
              <a:t>rate (~67%) </a:t>
            </a:r>
            <a:r>
              <a:rPr lang="en-US" sz="1400" dirty="0"/>
              <a:t>amongst highest in </a:t>
            </a:r>
            <a:r>
              <a:rPr lang="en-US" sz="1400" dirty="0" smtClean="0"/>
              <a:t>public plan peer </a:t>
            </a:r>
            <a:r>
              <a:rPr lang="en-US" sz="1400" dirty="0"/>
              <a:t>group</a:t>
            </a:r>
          </a:p>
          <a:p>
            <a:pPr marL="214313" indent="-214313">
              <a:buFont typeface="Arial" charset="0"/>
              <a:buChar char="•"/>
            </a:pPr>
            <a:r>
              <a:rPr lang="en-US" sz="1400" dirty="0"/>
              <a:t>Plan design and investment lineup continually developed to enhance </a:t>
            </a:r>
            <a:r>
              <a:rPr lang="en-US" sz="1400" dirty="0" smtClean="0"/>
              <a:t>participant </a:t>
            </a:r>
            <a:r>
              <a:rPr lang="en-US" sz="1400" dirty="0"/>
              <a:t>experience</a:t>
            </a:r>
          </a:p>
        </p:txBody>
      </p:sp>
      <p:sp>
        <p:nvSpPr>
          <p:cNvPr id="5" name="Title 2"/>
          <p:cNvSpPr txBox="1">
            <a:spLocks/>
          </p:cNvSpPr>
          <p:nvPr/>
        </p:nvSpPr>
        <p:spPr>
          <a:xfrm>
            <a:off x="85725" y="253809"/>
            <a:ext cx="8229600" cy="461665"/>
          </a:xfrm>
          <a:prstGeom prst="rect">
            <a:avLst/>
          </a:prstGeom>
          <a:noFill/>
        </p:spPr>
        <p:txBody>
          <a:bodyPr wrap="square" rtlCol="0">
            <a:spAutoFit/>
          </a:bodyPr>
          <a:lstStyle>
            <a:lvl1pPr algn="ctr" defTabSz="457200" rtl="0" eaLnBrk="1" latinLnBrk="0" hangingPunct="1">
              <a:spcBef>
                <a:spcPct val="0"/>
              </a:spcBef>
              <a:buNone/>
              <a:defRPr sz="3600" b="1" i="0" kern="1200">
                <a:solidFill>
                  <a:schemeClr val="tx1"/>
                </a:solidFill>
                <a:latin typeface="Arial"/>
                <a:ea typeface="+mj-ea"/>
                <a:cs typeface="Arial"/>
              </a:defRPr>
            </a:lvl1pPr>
          </a:lstStyle>
          <a:p>
            <a:pPr algn="l"/>
            <a:r>
              <a:rPr lang="en-US" sz="2400" dirty="0">
                <a:solidFill>
                  <a:srgbClr val="222F8F"/>
                </a:solidFill>
                <a:latin typeface="+mn-lt"/>
                <a:ea typeface="+mn-ea"/>
                <a:cs typeface="+mn-cs"/>
              </a:rPr>
              <a:t>Executive Summary</a:t>
            </a:r>
          </a:p>
        </p:txBody>
      </p:sp>
    </p:spTree>
    <p:extLst>
      <p:ext uri="{BB962C8B-B14F-4D97-AF65-F5344CB8AC3E}">
        <p14:creationId xmlns:p14="http://schemas.microsoft.com/office/powerpoint/2010/main" val="39199670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993370" y="6498189"/>
            <a:ext cx="1007135" cy="276999"/>
          </a:xfrm>
          <a:prstGeom prst="rect">
            <a:avLst/>
          </a:prstGeom>
        </p:spPr>
        <p:txBody>
          <a:bodyPr wrap="none">
            <a:spAutoFit/>
          </a:bodyPr>
          <a:lstStyle/>
          <a:p>
            <a:r>
              <a:rPr lang="en-US" sz="1200" dirty="0">
                <a:solidFill>
                  <a:schemeClr val="bg1">
                    <a:lumMod val="50000"/>
                  </a:schemeClr>
                </a:solidFill>
              </a:rPr>
              <a:t>Source:  </a:t>
            </a:r>
            <a:r>
              <a:rPr lang="en-US" sz="1200" dirty="0" smtClean="0">
                <a:solidFill>
                  <a:schemeClr val="bg1">
                    <a:lumMod val="50000"/>
                  </a:schemeClr>
                </a:solidFill>
              </a:rPr>
              <a:t>MTA</a:t>
            </a:r>
            <a:endParaRPr lang="en-US" sz="1200" dirty="0">
              <a:solidFill>
                <a:schemeClr val="bg1">
                  <a:lumMod val="50000"/>
                </a:schemeClr>
              </a:solidFill>
            </a:endParaRPr>
          </a:p>
        </p:txBody>
      </p:sp>
      <p:sp>
        <p:nvSpPr>
          <p:cNvPr id="5" name="Slide Number Placeholder 4"/>
          <p:cNvSpPr>
            <a:spLocks noGrp="1"/>
          </p:cNvSpPr>
          <p:nvPr>
            <p:ph type="sldNum" sz="quarter" idx="12"/>
          </p:nvPr>
        </p:nvSpPr>
        <p:spPr/>
        <p:txBody>
          <a:bodyPr/>
          <a:lstStyle/>
          <a:p>
            <a:fld id="{CEDF6D6C-5AA7-4844-B80C-6FB67B21D5FB}" type="slidenum">
              <a:rPr lang="en-US" smtClean="0"/>
              <a:t>3</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1294095825"/>
              </p:ext>
            </p:extLst>
          </p:nvPr>
        </p:nvGraphicFramePr>
        <p:xfrm>
          <a:off x="736600" y="1376099"/>
          <a:ext cx="7670798" cy="3790950"/>
        </p:xfrm>
        <a:graphic>
          <a:graphicData uri="http://schemas.openxmlformats.org/drawingml/2006/table">
            <a:tbl>
              <a:tblPr firstRow="1" firstCol="1">
                <a:tableStyleId>{9D7B26C5-4107-4FEC-AEDC-1716B250A1EF}</a:tableStyleId>
              </a:tblPr>
              <a:tblGrid>
                <a:gridCol w="3158067"/>
                <a:gridCol w="231430"/>
                <a:gridCol w="977495"/>
                <a:gridCol w="977495"/>
                <a:gridCol w="977495"/>
                <a:gridCol w="218984"/>
                <a:gridCol w="1129832"/>
              </a:tblGrid>
              <a:tr h="485775">
                <a:tc>
                  <a:txBody>
                    <a:bodyPr/>
                    <a:lstStyle/>
                    <a:p>
                      <a:pPr algn="l" fontAlgn="ctr"/>
                      <a:r>
                        <a:rPr lang="en-US" sz="1000" u="none" strike="noStrike" dirty="0">
                          <a:effectLst/>
                          <a:latin typeface="+mn-lt"/>
                          <a:ea typeface="Calibri" charset="0"/>
                          <a:cs typeface="Calibri" charset="0"/>
                        </a:rPr>
                        <a:t>  Pension Plan</a:t>
                      </a:r>
                      <a:endParaRPr lang="en-US" sz="1000" b="0" i="0" u="none" strike="noStrike" dirty="0">
                        <a:solidFill>
                          <a:srgbClr val="000000"/>
                        </a:solidFill>
                        <a:effectLst/>
                        <a:latin typeface="+mn-lt"/>
                        <a:ea typeface="Calibri" charset="0"/>
                        <a:cs typeface="Calibri" charset="0"/>
                      </a:endParaRPr>
                    </a:p>
                  </a:txBody>
                  <a:tcPr marL="9525" marR="9525" marT="9525" marB="0" anchor="ctr"/>
                </a:tc>
                <a:tc>
                  <a:txBody>
                    <a:bodyPr/>
                    <a:lstStyle/>
                    <a:p>
                      <a:pPr algn="ctr" fontAlgn="ctr"/>
                      <a:endParaRPr lang="en-US" sz="1000" b="0" i="0" u="none" strike="noStrike">
                        <a:solidFill>
                          <a:srgbClr val="000000"/>
                        </a:solidFill>
                        <a:effectLst/>
                        <a:latin typeface="+mn-lt"/>
                        <a:ea typeface="Calibri" charset="0"/>
                        <a:cs typeface="Calibri" charset="0"/>
                      </a:endParaRPr>
                    </a:p>
                  </a:txBody>
                  <a:tcPr marL="9525" marR="9525" marT="9525" marB="0" anchor="ctr"/>
                </a:tc>
                <a:tc>
                  <a:txBody>
                    <a:bodyPr/>
                    <a:lstStyle/>
                    <a:p>
                      <a:pPr algn="ctr" fontAlgn="t"/>
                      <a:r>
                        <a:rPr lang="en-US" sz="1000" u="none" strike="noStrike" dirty="0">
                          <a:effectLst/>
                          <a:latin typeface="+mn-lt"/>
                          <a:ea typeface="Calibri" charset="0"/>
                          <a:cs typeface="Calibri" charset="0"/>
                        </a:rPr>
                        <a:t># of Active </a:t>
                      </a:r>
                      <a:r>
                        <a:rPr lang="en-US" sz="1000" u="none" strike="noStrike" dirty="0" smtClean="0">
                          <a:effectLst/>
                          <a:latin typeface="+mn-lt"/>
                          <a:ea typeface="Calibri" charset="0"/>
                          <a:cs typeface="Calibri" charset="0"/>
                        </a:rPr>
                        <a:t>Members</a:t>
                      </a:r>
                      <a:r>
                        <a:rPr lang="en-US" sz="1000" u="none" strike="noStrike" baseline="30000" dirty="0" smtClean="0">
                          <a:effectLst/>
                          <a:latin typeface="+mn-lt"/>
                          <a:ea typeface="Calibri" charset="0"/>
                          <a:cs typeface="Calibri" charset="0"/>
                        </a:rPr>
                        <a:t>3</a:t>
                      </a:r>
                      <a:endParaRPr lang="en-US" sz="1000" b="0" i="0" u="none" strike="noStrike" baseline="30000" dirty="0">
                        <a:solidFill>
                          <a:srgbClr val="000000"/>
                        </a:solidFill>
                        <a:effectLst/>
                        <a:latin typeface="+mn-lt"/>
                        <a:ea typeface="Calibri" charset="0"/>
                        <a:cs typeface="Calibri" charset="0"/>
                      </a:endParaRPr>
                    </a:p>
                  </a:txBody>
                  <a:tcPr marL="9525" marR="9525" marT="9525" marB="0"/>
                </a:tc>
                <a:tc>
                  <a:txBody>
                    <a:bodyPr/>
                    <a:lstStyle/>
                    <a:p>
                      <a:pPr algn="ctr" fontAlgn="t"/>
                      <a:r>
                        <a:rPr lang="en-US" sz="1000" u="none" strike="noStrike" dirty="0" smtClean="0">
                          <a:effectLst/>
                          <a:latin typeface="+mn-lt"/>
                          <a:ea typeface="Calibri" charset="0"/>
                          <a:cs typeface="Calibri" charset="0"/>
                        </a:rPr>
                        <a:t>2016 </a:t>
                      </a:r>
                      <a:r>
                        <a:rPr lang="en-US" sz="1000" u="none" strike="noStrike" dirty="0">
                          <a:effectLst/>
                          <a:latin typeface="+mn-lt"/>
                          <a:ea typeface="Calibri" charset="0"/>
                          <a:cs typeface="Calibri" charset="0"/>
                        </a:rPr>
                        <a:t>Pension </a:t>
                      </a:r>
                      <a:endParaRPr lang="en-US" sz="1000" u="none" strike="noStrike" dirty="0" smtClean="0">
                        <a:effectLst/>
                        <a:latin typeface="+mn-lt"/>
                        <a:ea typeface="Calibri" charset="0"/>
                        <a:cs typeface="Calibri" charset="0"/>
                      </a:endParaRPr>
                    </a:p>
                    <a:p>
                      <a:pPr algn="ctr" fontAlgn="t"/>
                      <a:r>
                        <a:rPr lang="en-US" sz="1000" u="none" strike="noStrike" dirty="0" smtClean="0">
                          <a:effectLst/>
                          <a:latin typeface="+mn-lt"/>
                          <a:ea typeface="Calibri" charset="0"/>
                          <a:cs typeface="Calibri" charset="0"/>
                        </a:rPr>
                        <a:t>Contributions -</a:t>
                      </a:r>
                    </a:p>
                    <a:p>
                      <a:pPr algn="ctr" fontAlgn="t"/>
                      <a:r>
                        <a:rPr lang="en-US" sz="1000" u="none" strike="noStrike" dirty="0" smtClean="0">
                          <a:effectLst/>
                          <a:latin typeface="+mn-lt"/>
                          <a:ea typeface="Calibri" charset="0"/>
                          <a:cs typeface="Calibri" charset="0"/>
                        </a:rPr>
                        <a:t>Actual ($ mm)</a:t>
                      </a:r>
                      <a:endParaRPr lang="en-US" sz="1000" b="0" i="0" u="none" strike="noStrike" dirty="0">
                        <a:solidFill>
                          <a:srgbClr val="000000"/>
                        </a:solidFill>
                        <a:effectLst/>
                        <a:latin typeface="+mn-lt"/>
                        <a:ea typeface="Calibri" charset="0"/>
                        <a:cs typeface="Calibri" charset="0"/>
                      </a:endParaRPr>
                    </a:p>
                  </a:txBody>
                  <a:tcPr marL="9525" marR="9525" marT="9525" marB="0"/>
                </a:tc>
                <a:tc>
                  <a:txBody>
                    <a:bodyPr/>
                    <a:lstStyle/>
                    <a:p>
                      <a:pPr algn="ctr" fontAlgn="t"/>
                      <a:r>
                        <a:rPr lang="en-US" sz="1000" u="none" strike="noStrike" dirty="0" smtClean="0">
                          <a:effectLst/>
                          <a:latin typeface="+mn-lt"/>
                          <a:ea typeface="Calibri" charset="0"/>
                          <a:cs typeface="Calibri" charset="0"/>
                        </a:rPr>
                        <a:t>2017 </a:t>
                      </a:r>
                      <a:r>
                        <a:rPr lang="en-US" sz="1000" u="none" strike="noStrike" dirty="0">
                          <a:effectLst/>
                          <a:latin typeface="+mn-lt"/>
                          <a:ea typeface="Calibri" charset="0"/>
                          <a:cs typeface="Calibri" charset="0"/>
                        </a:rPr>
                        <a:t>Pension </a:t>
                      </a:r>
                      <a:endParaRPr lang="en-US" sz="1000" u="none" strike="noStrike" dirty="0" smtClean="0">
                        <a:effectLst/>
                        <a:latin typeface="+mn-lt"/>
                        <a:ea typeface="Calibri" charset="0"/>
                        <a:cs typeface="Calibri" charset="0"/>
                      </a:endParaRPr>
                    </a:p>
                    <a:p>
                      <a:pPr marL="0" marR="0" indent="0" algn="ctr" defTabSz="457200" rtl="0" eaLnBrk="1" fontAlgn="t" latinLnBrk="0" hangingPunct="1">
                        <a:lnSpc>
                          <a:spcPct val="100000"/>
                        </a:lnSpc>
                        <a:spcBef>
                          <a:spcPts val="0"/>
                        </a:spcBef>
                        <a:spcAft>
                          <a:spcPts val="0"/>
                        </a:spcAft>
                        <a:buClrTx/>
                        <a:buSzTx/>
                        <a:buFontTx/>
                        <a:buNone/>
                        <a:tabLst/>
                        <a:defRPr/>
                      </a:pPr>
                      <a:r>
                        <a:rPr lang="en-US" sz="1000" u="none" strike="noStrike" dirty="0" smtClean="0">
                          <a:effectLst/>
                          <a:latin typeface="+mn-lt"/>
                          <a:ea typeface="Calibri" charset="0"/>
                          <a:cs typeface="Calibri" charset="0"/>
                        </a:rPr>
                        <a:t>Cost</a:t>
                      </a:r>
                      <a:r>
                        <a:rPr lang="en-US" sz="1000" u="none" strike="noStrike" baseline="0" dirty="0" smtClean="0">
                          <a:effectLst/>
                          <a:latin typeface="+mn-lt"/>
                          <a:ea typeface="Calibri" charset="0"/>
                          <a:cs typeface="Calibri" charset="0"/>
                        </a:rPr>
                        <a:t> - </a:t>
                      </a:r>
                      <a:r>
                        <a:rPr lang="en-US" sz="1000" u="none" strike="noStrike" dirty="0" smtClean="0">
                          <a:effectLst/>
                          <a:latin typeface="+mn-lt"/>
                          <a:ea typeface="Calibri" charset="0"/>
                          <a:cs typeface="Calibri" charset="0"/>
                        </a:rPr>
                        <a:t>Adopted Budget ($ mm)</a:t>
                      </a:r>
                      <a:r>
                        <a:rPr lang="en-US" sz="1000" u="none" strike="noStrike" baseline="30000" dirty="0" smtClean="0">
                          <a:effectLst/>
                          <a:latin typeface="+mn-lt"/>
                          <a:ea typeface="Calibri" charset="0"/>
                          <a:cs typeface="Calibri" charset="0"/>
                        </a:rPr>
                        <a:t> 1,2</a:t>
                      </a:r>
                      <a:endParaRPr lang="en-US" sz="1000" b="0" i="0" u="none" strike="noStrike" baseline="30000" dirty="0" smtClean="0">
                        <a:solidFill>
                          <a:srgbClr val="000000"/>
                        </a:solidFill>
                        <a:effectLst/>
                        <a:latin typeface="+mn-lt"/>
                        <a:ea typeface="Calibri" charset="0"/>
                        <a:cs typeface="Calibri" charset="0"/>
                      </a:endParaRPr>
                    </a:p>
                  </a:txBody>
                  <a:tcPr marL="9525" marR="9525" marT="9525" marB="0"/>
                </a:tc>
                <a:tc>
                  <a:txBody>
                    <a:bodyPr/>
                    <a:lstStyle/>
                    <a:p>
                      <a:pPr algn="ctr" fontAlgn="ctr"/>
                      <a:endParaRPr lang="en-US" sz="1000" b="0" i="0" u="none" strike="noStrike" dirty="0">
                        <a:solidFill>
                          <a:srgbClr val="000000"/>
                        </a:solidFill>
                        <a:effectLst/>
                        <a:latin typeface="+mn-lt"/>
                        <a:ea typeface="Calibri" charset="0"/>
                        <a:cs typeface="Calibri" charset="0"/>
                      </a:endParaRPr>
                    </a:p>
                  </a:txBody>
                  <a:tcPr marL="9525" marR="9525" marT="9525" marB="0" anchor="ctr"/>
                </a:tc>
                <a:tc>
                  <a:txBody>
                    <a:bodyPr/>
                    <a:lstStyle/>
                    <a:p>
                      <a:pPr algn="ctr" fontAlgn="t"/>
                      <a:r>
                        <a:rPr lang="en-US" sz="1000" u="none" strike="noStrike" dirty="0">
                          <a:effectLst/>
                          <a:latin typeface="+mn-lt"/>
                          <a:ea typeface="Calibri" charset="0"/>
                          <a:cs typeface="Calibri" charset="0"/>
                        </a:rPr>
                        <a:t>Assets </a:t>
                      </a:r>
                      <a:endParaRPr lang="en-US" sz="1000" u="none" strike="noStrike" dirty="0" smtClean="0">
                        <a:effectLst/>
                        <a:latin typeface="+mn-lt"/>
                        <a:ea typeface="Calibri" charset="0"/>
                        <a:cs typeface="Calibri" charset="0"/>
                      </a:endParaRPr>
                    </a:p>
                    <a:p>
                      <a:pPr algn="ctr" fontAlgn="t"/>
                      <a:r>
                        <a:rPr lang="en-US" sz="1000" u="none" strike="noStrike" dirty="0" smtClean="0">
                          <a:effectLst/>
                          <a:latin typeface="+mn-lt"/>
                          <a:ea typeface="Calibri" charset="0"/>
                          <a:cs typeface="Calibri" charset="0"/>
                        </a:rPr>
                        <a:t>(</a:t>
                      </a:r>
                      <a:r>
                        <a:rPr lang="en-US" sz="1000" u="none" strike="noStrike" dirty="0">
                          <a:effectLst/>
                          <a:latin typeface="+mn-lt"/>
                          <a:ea typeface="Calibri" charset="0"/>
                          <a:cs typeface="Calibri" charset="0"/>
                        </a:rPr>
                        <a:t>as of </a:t>
                      </a:r>
                      <a:r>
                        <a:rPr lang="en-US" sz="1000" u="none" strike="noStrike" dirty="0" smtClean="0">
                          <a:effectLst/>
                          <a:latin typeface="+mn-lt"/>
                          <a:ea typeface="Calibri" charset="0"/>
                          <a:cs typeface="Calibri" charset="0"/>
                        </a:rPr>
                        <a:t>12/31/16)</a:t>
                      </a:r>
                      <a:endParaRPr lang="en-US" sz="1000" b="0" i="0" u="none" strike="noStrike" dirty="0">
                        <a:solidFill>
                          <a:srgbClr val="000000"/>
                        </a:solidFill>
                        <a:effectLst/>
                        <a:latin typeface="+mn-lt"/>
                        <a:ea typeface="Calibri" charset="0"/>
                        <a:cs typeface="Calibri" charset="0"/>
                      </a:endParaRPr>
                    </a:p>
                  </a:txBody>
                  <a:tcPr marL="9525" marR="9525" marT="9525" marB="0"/>
                </a:tc>
              </a:tr>
              <a:tr h="161925">
                <a:tc>
                  <a:txBody>
                    <a:bodyPr/>
                    <a:lstStyle/>
                    <a:p>
                      <a:pPr algn="l" fontAlgn="b"/>
                      <a:r>
                        <a:rPr lang="en-US" sz="1000" u="none" strike="noStrike" dirty="0">
                          <a:effectLst/>
                          <a:latin typeface="+mn-lt"/>
                          <a:ea typeface="Calibri" charset="0"/>
                          <a:cs typeface="Calibri" charset="0"/>
                        </a:rPr>
                        <a:t>MTA </a:t>
                      </a:r>
                      <a:r>
                        <a:rPr lang="en-US" sz="1000" u="none" strike="noStrike" dirty="0" smtClean="0">
                          <a:effectLst/>
                          <a:latin typeface="+mn-lt"/>
                          <a:ea typeface="Calibri" charset="0"/>
                          <a:cs typeface="Calibri" charset="0"/>
                        </a:rPr>
                        <a:t>Sponsored Defined</a:t>
                      </a:r>
                      <a:r>
                        <a:rPr lang="en-US" sz="1000" u="none" strike="noStrike" baseline="0" dirty="0" smtClean="0">
                          <a:effectLst/>
                          <a:latin typeface="+mn-lt"/>
                          <a:ea typeface="Calibri" charset="0"/>
                          <a:cs typeface="Calibri" charset="0"/>
                        </a:rPr>
                        <a:t> Benefit </a:t>
                      </a:r>
                      <a:r>
                        <a:rPr lang="en-US" sz="1000" u="none" strike="noStrike" dirty="0" smtClean="0">
                          <a:effectLst/>
                          <a:latin typeface="+mn-lt"/>
                          <a:ea typeface="Calibri" charset="0"/>
                          <a:cs typeface="Calibri" charset="0"/>
                        </a:rPr>
                        <a:t>Plans</a:t>
                      </a:r>
                      <a:endParaRPr lang="en-US" sz="1000" b="1" i="0" u="none" strike="noStrike" dirty="0">
                        <a:solidFill>
                          <a:srgbClr val="000000"/>
                        </a:solidFill>
                        <a:effectLst/>
                        <a:latin typeface="+mn-lt"/>
                        <a:ea typeface="Calibri" charset="0"/>
                        <a:cs typeface="Calibri" charset="0"/>
                      </a:endParaRPr>
                    </a:p>
                  </a:txBody>
                  <a:tcPr marL="9525" marR="9525" marT="9525" marB="0" anchor="b"/>
                </a:tc>
                <a:tc>
                  <a:txBody>
                    <a:bodyPr/>
                    <a:lstStyle/>
                    <a:p>
                      <a:pPr algn="l" fontAlgn="b"/>
                      <a:endParaRPr lang="en-US" sz="1000" b="0" i="0" u="none" strike="noStrike">
                        <a:solidFill>
                          <a:srgbClr val="000000"/>
                        </a:solidFill>
                        <a:effectLst/>
                        <a:latin typeface="+mn-lt"/>
                        <a:ea typeface="Calibri" charset="0"/>
                        <a:cs typeface="Calibri" charset="0"/>
                      </a:endParaRPr>
                    </a:p>
                  </a:txBody>
                  <a:tcPr marL="9525" marR="9525" marT="9525" marB="0" anchor="b"/>
                </a:tc>
                <a:tc>
                  <a:txBody>
                    <a:bodyPr/>
                    <a:lstStyle/>
                    <a:p>
                      <a:pPr algn="ctr" fontAlgn="b"/>
                      <a:endParaRPr lang="en-US" sz="1000" b="0" i="0" u="none" strike="noStrike">
                        <a:solidFill>
                          <a:srgbClr val="000000"/>
                        </a:solidFill>
                        <a:effectLst/>
                        <a:latin typeface="+mn-lt"/>
                        <a:ea typeface="Calibri" charset="0"/>
                        <a:cs typeface="Calibri" charset="0"/>
                      </a:endParaRPr>
                    </a:p>
                  </a:txBody>
                  <a:tcPr marL="9525" marR="9525" marT="9525" marB="0" anchor="b"/>
                </a:tc>
                <a:tc>
                  <a:txBody>
                    <a:bodyPr/>
                    <a:lstStyle/>
                    <a:p>
                      <a:pPr algn="ctr" fontAlgn="b"/>
                      <a:endParaRPr lang="en-US" sz="1000" b="0" i="0" u="none" strike="noStrike">
                        <a:solidFill>
                          <a:srgbClr val="000000"/>
                        </a:solidFill>
                        <a:effectLst/>
                        <a:latin typeface="+mn-lt"/>
                        <a:ea typeface="Calibri" charset="0"/>
                        <a:cs typeface="Calibri" charset="0"/>
                      </a:endParaRPr>
                    </a:p>
                  </a:txBody>
                  <a:tcPr marL="9525" marR="9525" marT="9525" marB="0" anchor="b"/>
                </a:tc>
                <a:tc>
                  <a:txBody>
                    <a:bodyPr/>
                    <a:lstStyle/>
                    <a:p>
                      <a:pPr algn="ctr" fontAlgn="b"/>
                      <a:endParaRPr lang="en-US" sz="1000" b="0" i="0" u="none" strike="noStrike">
                        <a:solidFill>
                          <a:srgbClr val="000000"/>
                        </a:solidFill>
                        <a:effectLst/>
                        <a:latin typeface="+mn-lt"/>
                        <a:ea typeface="Calibri" charset="0"/>
                        <a:cs typeface="Calibri" charset="0"/>
                      </a:endParaRPr>
                    </a:p>
                  </a:txBody>
                  <a:tcPr marL="9525" marR="9525" marT="9525" marB="0" anchor="b"/>
                </a:tc>
                <a:tc>
                  <a:txBody>
                    <a:bodyPr/>
                    <a:lstStyle/>
                    <a:p>
                      <a:pPr algn="l" fontAlgn="b"/>
                      <a:endParaRPr lang="en-US" sz="1000" b="0" i="0" u="none" strike="noStrike">
                        <a:solidFill>
                          <a:srgbClr val="000000"/>
                        </a:solidFill>
                        <a:effectLst/>
                        <a:latin typeface="+mn-lt"/>
                        <a:ea typeface="Calibri" charset="0"/>
                        <a:cs typeface="Calibri" charset="0"/>
                      </a:endParaRPr>
                    </a:p>
                  </a:txBody>
                  <a:tcPr marL="9525" marR="9525" marT="9525" marB="0" anchor="b"/>
                </a:tc>
                <a:tc>
                  <a:txBody>
                    <a:bodyPr/>
                    <a:lstStyle/>
                    <a:p>
                      <a:pPr algn="l" fontAlgn="b"/>
                      <a:endParaRPr lang="en-US" sz="1000" b="0" i="0" u="none" strike="noStrike">
                        <a:solidFill>
                          <a:srgbClr val="000000"/>
                        </a:solidFill>
                        <a:effectLst/>
                        <a:latin typeface="+mn-lt"/>
                        <a:ea typeface="Calibri" charset="0"/>
                        <a:cs typeface="Calibri" charset="0"/>
                      </a:endParaRPr>
                    </a:p>
                  </a:txBody>
                  <a:tcPr marL="9525" marR="9525" marT="9525" marB="0" anchor="b"/>
                </a:tc>
              </a:tr>
              <a:tr h="161925">
                <a:tc>
                  <a:txBody>
                    <a:bodyPr/>
                    <a:lstStyle/>
                    <a:p>
                      <a:pPr algn="l" fontAlgn="ctr"/>
                      <a:r>
                        <a:rPr lang="en-US" sz="1000" u="none" strike="noStrike" dirty="0">
                          <a:effectLst/>
                          <a:latin typeface="+mn-lt"/>
                          <a:ea typeface="Calibri" charset="0"/>
                          <a:cs typeface="Calibri" charset="0"/>
                        </a:rPr>
                        <a:t>MTA DB Plan</a:t>
                      </a:r>
                      <a:endParaRPr lang="en-US" sz="1000" b="0" i="0" u="none" strike="noStrike" dirty="0">
                        <a:solidFill>
                          <a:srgbClr val="000000"/>
                        </a:solidFill>
                        <a:effectLst/>
                        <a:latin typeface="+mn-lt"/>
                        <a:ea typeface="Calibri" charset="0"/>
                        <a:cs typeface="Calibri" charset="0"/>
                      </a:endParaRPr>
                    </a:p>
                  </a:txBody>
                  <a:tcPr marL="85725" marR="9525" marT="9525" marB="0" anchor="ctr"/>
                </a:tc>
                <a:tc>
                  <a:txBody>
                    <a:bodyPr/>
                    <a:lstStyle/>
                    <a:p>
                      <a:pPr algn="l" fontAlgn="ctr"/>
                      <a:endParaRPr lang="en-US" sz="1000" b="0" i="0" u="none" strike="noStrike" dirty="0">
                        <a:solidFill>
                          <a:srgbClr val="000000"/>
                        </a:solidFill>
                        <a:effectLst/>
                        <a:latin typeface="+mn-lt"/>
                        <a:ea typeface="Calibri" charset="0"/>
                        <a:cs typeface="Calibri" charset="0"/>
                      </a:endParaRPr>
                    </a:p>
                  </a:txBody>
                  <a:tcPr marL="9525" marR="9525" marT="9525" marB="0" anchor="ctr"/>
                </a:tc>
                <a:tc>
                  <a:txBody>
                    <a:bodyPr/>
                    <a:lstStyle/>
                    <a:p>
                      <a:pPr algn="ctr" fontAlgn="ctr"/>
                      <a:r>
                        <a:rPr lang="en-US" sz="1000" u="none" strike="noStrike" dirty="0" smtClean="0">
                          <a:effectLst/>
                          <a:latin typeface="+mn-lt"/>
                          <a:ea typeface="Calibri" charset="0"/>
                          <a:cs typeface="Calibri" charset="0"/>
                        </a:rPr>
                        <a:t>17,670</a:t>
                      </a:r>
                      <a:endParaRPr lang="en-US" sz="1000" b="0" i="0" u="none" strike="noStrike" dirty="0">
                        <a:solidFill>
                          <a:srgbClr val="000000"/>
                        </a:solidFill>
                        <a:effectLst/>
                        <a:latin typeface="+mn-lt"/>
                        <a:ea typeface="Calibri" charset="0"/>
                        <a:cs typeface="Calibri" charset="0"/>
                      </a:endParaRPr>
                    </a:p>
                  </a:txBody>
                  <a:tcPr marL="9525" marR="9525" marT="9525" marB="0" anchor="ctr"/>
                </a:tc>
                <a:tc>
                  <a:txBody>
                    <a:bodyPr/>
                    <a:lstStyle/>
                    <a:p>
                      <a:pPr algn="ctr" fontAlgn="ctr"/>
                      <a:r>
                        <a:rPr lang="en-US" sz="1000" u="none" strike="noStrike" dirty="0" smtClean="0">
                          <a:effectLst/>
                          <a:latin typeface="+mn-lt"/>
                          <a:ea typeface="Calibri" charset="0"/>
                          <a:cs typeface="Calibri" charset="0"/>
                        </a:rPr>
                        <a:t>$281</a:t>
                      </a:r>
                      <a:endParaRPr lang="en-US" sz="1000" b="0" i="0" u="none" strike="noStrike" dirty="0">
                        <a:solidFill>
                          <a:srgbClr val="000000"/>
                        </a:solidFill>
                        <a:effectLst/>
                        <a:latin typeface="+mn-lt"/>
                        <a:ea typeface="Calibri" charset="0"/>
                        <a:cs typeface="Calibri" charset="0"/>
                      </a:endParaRPr>
                    </a:p>
                  </a:txBody>
                  <a:tcPr marL="9525" marR="9525" marT="9525" marB="0" anchor="ctr"/>
                </a:tc>
                <a:tc>
                  <a:txBody>
                    <a:bodyPr/>
                    <a:lstStyle/>
                    <a:p>
                      <a:pPr algn="ctr" fontAlgn="ctr"/>
                      <a:r>
                        <a:rPr lang="en-US" sz="1000" b="0" i="0" u="none" strike="noStrike" dirty="0" smtClean="0">
                          <a:solidFill>
                            <a:srgbClr val="000000"/>
                          </a:solidFill>
                          <a:effectLst/>
                          <a:latin typeface="+mn-lt"/>
                          <a:ea typeface="Calibri" charset="0"/>
                          <a:cs typeface="Calibri" charset="0"/>
                        </a:rPr>
                        <a:t>$300</a:t>
                      </a:r>
                      <a:endParaRPr lang="en-US" sz="1000" b="0" i="0" u="none" strike="noStrike" dirty="0">
                        <a:solidFill>
                          <a:srgbClr val="000000"/>
                        </a:solidFill>
                        <a:effectLst/>
                        <a:latin typeface="+mn-lt"/>
                        <a:ea typeface="Calibri" charset="0"/>
                        <a:cs typeface="Calibri" charset="0"/>
                      </a:endParaRPr>
                    </a:p>
                  </a:txBody>
                  <a:tcPr marL="9525" marR="9525" marT="9525" marB="0" anchor="ctr"/>
                </a:tc>
                <a:tc>
                  <a:txBody>
                    <a:bodyPr/>
                    <a:lstStyle/>
                    <a:p>
                      <a:pPr algn="ctr" fontAlgn="ctr"/>
                      <a:endParaRPr lang="en-US" sz="1000" b="0" i="0" u="none" strike="noStrike">
                        <a:solidFill>
                          <a:srgbClr val="000000"/>
                        </a:solidFill>
                        <a:effectLst/>
                        <a:latin typeface="+mn-lt"/>
                        <a:ea typeface="Calibri" charset="0"/>
                        <a:cs typeface="Calibri" charset="0"/>
                      </a:endParaRPr>
                    </a:p>
                  </a:txBody>
                  <a:tcPr marL="9525" marR="9525" marT="9525" marB="0" anchor="ctr"/>
                </a:tc>
                <a:tc>
                  <a:txBody>
                    <a:bodyPr/>
                    <a:lstStyle/>
                    <a:p>
                      <a:pPr algn="r" rtl="0" fontAlgn="ctr"/>
                      <a:r>
                        <a:rPr lang="en-US" sz="1000" b="0" i="0" u="none" strike="noStrike" dirty="0" smtClean="0">
                          <a:solidFill>
                            <a:srgbClr val="000000"/>
                          </a:solidFill>
                          <a:effectLst/>
                          <a:latin typeface="+mn-lt"/>
                          <a:ea typeface="Calibri" charset="0"/>
                          <a:cs typeface="Calibri" charset="0"/>
                        </a:rPr>
                        <a:t>$3,415,206,931 </a:t>
                      </a:r>
                      <a:endParaRPr lang="en-US" sz="1000" b="0" i="0" u="none" strike="noStrike" dirty="0">
                        <a:solidFill>
                          <a:srgbClr val="000000"/>
                        </a:solidFill>
                        <a:effectLst/>
                        <a:latin typeface="+mn-lt"/>
                        <a:ea typeface="Calibri" charset="0"/>
                        <a:cs typeface="Calibri" charset="0"/>
                      </a:endParaRPr>
                    </a:p>
                  </a:txBody>
                  <a:tcPr marL="12700" marR="12700" marT="12700" marB="0" anchor="ctr">
                    <a:noFill/>
                  </a:tcPr>
                </a:tc>
              </a:tr>
              <a:tr h="161925">
                <a:tc>
                  <a:txBody>
                    <a:bodyPr/>
                    <a:lstStyle/>
                    <a:p>
                      <a:pPr algn="l" fontAlgn="ctr"/>
                      <a:r>
                        <a:rPr lang="en-US" sz="1000" u="none" strike="noStrike" dirty="0" err="1">
                          <a:effectLst/>
                          <a:latin typeface="+mn-lt"/>
                          <a:ea typeface="Calibri" charset="0"/>
                          <a:cs typeface="Calibri" charset="0"/>
                        </a:rPr>
                        <a:t>MaBSTOA</a:t>
                      </a:r>
                      <a:endParaRPr lang="en-US" sz="1000" b="0" i="0" u="none" strike="noStrike" dirty="0">
                        <a:solidFill>
                          <a:srgbClr val="000000"/>
                        </a:solidFill>
                        <a:effectLst/>
                        <a:latin typeface="+mn-lt"/>
                        <a:ea typeface="Calibri" charset="0"/>
                        <a:cs typeface="Calibri" charset="0"/>
                      </a:endParaRPr>
                    </a:p>
                  </a:txBody>
                  <a:tcPr marL="85725" marR="9525" marT="9525" marB="0" anchor="ctr"/>
                </a:tc>
                <a:tc>
                  <a:txBody>
                    <a:bodyPr/>
                    <a:lstStyle/>
                    <a:p>
                      <a:pPr algn="l" fontAlgn="ctr"/>
                      <a:endParaRPr lang="en-US" sz="1000" b="0" i="0" u="none" strike="noStrike">
                        <a:solidFill>
                          <a:srgbClr val="000000"/>
                        </a:solidFill>
                        <a:effectLst/>
                        <a:latin typeface="+mn-lt"/>
                        <a:ea typeface="Calibri" charset="0"/>
                        <a:cs typeface="Calibri" charset="0"/>
                      </a:endParaRPr>
                    </a:p>
                  </a:txBody>
                  <a:tcPr marL="9525" marR="9525" marT="9525" marB="0" anchor="ctr"/>
                </a:tc>
                <a:tc>
                  <a:txBody>
                    <a:bodyPr/>
                    <a:lstStyle/>
                    <a:p>
                      <a:pPr algn="ctr" fontAlgn="ctr"/>
                      <a:r>
                        <a:rPr lang="en-US" sz="1000" u="none" strike="noStrike" dirty="0" smtClean="0">
                          <a:effectLst/>
                          <a:latin typeface="+mn-lt"/>
                          <a:ea typeface="Calibri" charset="0"/>
                          <a:cs typeface="Calibri" charset="0"/>
                        </a:rPr>
                        <a:t>8,515</a:t>
                      </a:r>
                      <a:endParaRPr lang="en-US" sz="1000" b="0" i="0" u="none" strike="noStrike" dirty="0">
                        <a:solidFill>
                          <a:srgbClr val="000000"/>
                        </a:solidFill>
                        <a:effectLst/>
                        <a:latin typeface="+mn-lt"/>
                        <a:ea typeface="Calibri" charset="0"/>
                        <a:cs typeface="Calibri" charset="0"/>
                      </a:endParaRPr>
                    </a:p>
                  </a:txBody>
                  <a:tcPr marL="9525" marR="9525" marT="9525" marB="0" anchor="ctr">
                    <a:lnB>
                      <a:noFill/>
                    </a:lnB>
                  </a:tcPr>
                </a:tc>
                <a:tc>
                  <a:txBody>
                    <a:bodyPr/>
                    <a:lstStyle/>
                    <a:p>
                      <a:pPr algn="ctr" fontAlgn="ctr"/>
                      <a:r>
                        <a:rPr lang="en-US" sz="1000" u="none" strike="noStrike" dirty="0" smtClean="0">
                          <a:effectLst/>
                          <a:latin typeface="+mn-lt"/>
                          <a:ea typeface="Calibri" charset="0"/>
                          <a:cs typeface="Calibri" charset="0"/>
                        </a:rPr>
                        <a:t>221</a:t>
                      </a:r>
                      <a:endParaRPr lang="en-US" sz="1000" b="0" i="0" u="none" strike="noStrike" dirty="0">
                        <a:solidFill>
                          <a:srgbClr val="000000"/>
                        </a:solidFill>
                        <a:effectLst/>
                        <a:latin typeface="+mn-lt"/>
                        <a:ea typeface="Calibri" charset="0"/>
                        <a:cs typeface="Calibri" charset="0"/>
                      </a:endParaRPr>
                    </a:p>
                  </a:txBody>
                  <a:tcPr marL="9525" marR="9525" marT="9525" marB="0" anchor="ctr">
                    <a:lnB>
                      <a:noFill/>
                    </a:lnB>
                  </a:tcPr>
                </a:tc>
                <a:tc>
                  <a:txBody>
                    <a:bodyPr/>
                    <a:lstStyle/>
                    <a:p>
                      <a:pPr algn="ctr" fontAlgn="ctr"/>
                      <a:r>
                        <a:rPr lang="en-US" sz="1000" b="0" i="0" u="none" strike="noStrike" dirty="0" smtClean="0">
                          <a:solidFill>
                            <a:srgbClr val="000000"/>
                          </a:solidFill>
                          <a:effectLst/>
                          <a:latin typeface="+mn-lt"/>
                          <a:ea typeface="Calibri" charset="0"/>
                          <a:cs typeface="Calibri" charset="0"/>
                        </a:rPr>
                        <a:t>208</a:t>
                      </a:r>
                      <a:endParaRPr lang="en-US" sz="1000" b="0" i="0" u="none" strike="noStrike" dirty="0">
                        <a:solidFill>
                          <a:srgbClr val="000000"/>
                        </a:solidFill>
                        <a:effectLst/>
                        <a:latin typeface="+mn-lt"/>
                        <a:ea typeface="Calibri" charset="0"/>
                        <a:cs typeface="Calibri" charset="0"/>
                      </a:endParaRPr>
                    </a:p>
                  </a:txBody>
                  <a:tcPr marL="9525" marR="9525" marT="9525" marB="0" anchor="ctr">
                    <a:lnB>
                      <a:noFill/>
                    </a:lnB>
                  </a:tcPr>
                </a:tc>
                <a:tc>
                  <a:txBody>
                    <a:bodyPr/>
                    <a:lstStyle/>
                    <a:p>
                      <a:pPr algn="ctr" fontAlgn="ctr"/>
                      <a:endParaRPr lang="en-US" sz="1000" b="0" i="0" u="none" strike="noStrike" dirty="0">
                        <a:solidFill>
                          <a:srgbClr val="000000"/>
                        </a:solidFill>
                        <a:effectLst/>
                        <a:latin typeface="+mn-lt"/>
                        <a:ea typeface="Calibri" charset="0"/>
                        <a:cs typeface="Calibri" charset="0"/>
                      </a:endParaRPr>
                    </a:p>
                  </a:txBody>
                  <a:tcPr marL="9525" marR="9525" marT="9525" marB="0" anchor="ctr">
                    <a:lnB>
                      <a:noFill/>
                    </a:lnB>
                  </a:tcPr>
                </a:tc>
                <a:tc>
                  <a:txBody>
                    <a:bodyPr/>
                    <a:lstStyle/>
                    <a:p>
                      <a:pPr algn="r" rtl="0" fontAlgn="ctr"/>
                      <a:r>
                        <a:rPr lang="en-US" sz="1000" b="0" i="0" u="none" strike="noStrike" dirty="0" smtClean="0">
                          <a:solidFill>
                            <a:srgbClr val="000000"/>
                          </a:solidFill>
                          <a:effectLst/>
                          <a:latin typeface="+mn-lt"/>
                          <a:ea typeface="Calibri" charset="0"/>
                          <a:cs typeface="Calibri" charset="0"/>
                        </a:rPr>
                        <a:t>2,504,365,143 </a:t>
                      </a:r>
                      <a:endParaRPr lang="en-US" sz="1000" b="0" i="0" u="none" strike="noStrike" dirty="0">
                        <a:solidFill>
                          <a:srgbClr val="000000"/>
                        </a:solidFill>
                        <a:effectLst/>
                        <a:latin typeface="+mn-lt"/>
                        <a:ea typeface="Calibri" charset="0"/>
                        <a:cs typeface="Calibri" charset="0"/>
                      </a:endParaRPr>
                    </a:p>
                  </a:txBody>
                  <a:tcPr marL="12700" marR="12700" marT="12700" marB="0" anchor="ctr">
                    <a:lnB>
                      <a:noFill/>
                    </a:lnB>
                    <a:noFill/>
                  </a:tcPr>
                </a:tc>
              </a:tr>
              <a:tr h="190500">
                <a:tc>
                  <a:txBody>
                    <a:bodyPr/>
                    <a:lstStyle/>
                    <a:p>
                      <a:pPr algn="l" fontAlgn="ctr"/>
                      <a:r>
                        <a:rPr lang="en-US" sz="1000" u="none" strike="noStrike" dirty="0">
                          <a:effectLst/>
                          <a:latin typeface="+mn-lt"/>
                          <a:ea typeface="Calibri" charset="0"/>
                          <a:cs typeface="Calibri" charset="0"/>
                        </a:rPr>
                        <a:t>LIRR Additional Plan</a:t>
                      </a:r>
                      <a:r>
                        <a:rPr lang="en-US" sz="1000" u="none" strike="noStrike" baseline="30000" dirty="0">
                          <a:effectLst/>
                          <a:latin typeface="+mn-lt"/>
                          <a:ea typeface="Calibri" charset="0"/>
                          <a:cs typeface="Calibri" charset="0"/>
                        </a:rPr>
                        <a:t>5</a:t>
                      </a:r>
                      <a:endParaRPr lang="en-US" sz="1000" b="0" i="0" u="none" strike="noStrike" dirty="0">
                        <a:solidFill>
                          <a:srgbClr val="000000"/>
                        </a:solidFill>
                        <a:effectLst/>
                        <a:latin typeface="+mn-lt"/>
                        <a:ea typeface="Calibri" charset="0"/>
                        <a:cs typeface="Calibri" charset="0"/>
                      </a:endParaRPr>
                    </a:p>
                  </a:txBody>
                  <a:tcPr marL="85725" marR="9525" marT="9525" marB="0" anchor="ctr">
                    <a:lnB w="12700" cap="flat" cmpd="sng" algn="ctr">
                      <a:solidFill>
                        <a:schemeClr val="tx1"/>
                      </a:solidFill>
                      <a:prstDash val="solid"/>
                      <a:round/>
                      <a:headEnd type="none" w="med" len="med"/>
                      <a:tailEnd type="none" w="med" len="med"/>
                    </a:lnB>
                  </a:tcPr>
                </a:tc>
                <a:tc>
                  <a:txBody>
                    <a:bodyPr/>
                    <a:lstStyle/>
                    <a:p>
                      <a:pPr algn="l" fontAlgn="t"/>
                      <a:endParaRPr lang="en-US" sz="1000" b="0" i="0" u="none" strike="noStrike" dirty="0">
                        <a:solidFill>
                          <a:srgbClr val="000000"/>
                        </a:solidFill>
                        <a:effectLst/>
                        <a:latin typeface="+mn-lt"/>
                        <a:ea typeface="Calibri" charset="0"/>
                        <a:cs typeface="Calibri" charset="0"/>
                      </a:endParaRPr>
                    </a:p>
                  </a:txBody>
                  <a:tcPr marL="9525" marR="9525" marT="9525" marB="0">
                    <a:lnR>
                      <a:noFill/>
                    </a:lnR>
                    <a:lnB w="12700" cap="flat" cmpd="sng" algn="ctr">
                      <a:solidFill>
                        <a:schemeClr val="tx1"/>
                      </a:solidFill>
                      <a:prstDash val="solid"/>
                      <a:round/>
                      <a:headEnd type="none" w="med" len="med"/>
                      <a:tailEnd type="none" w="med" len="med"/>
                    </a:lnB>
                  </a:tcPr>
                </a:tc>
                <a:tc>
                  <a:txBody>
                    <a:bodyPr/>
                    <a:lstStyle/>
                    <a:p>
                      <a:pPr algn="ctr" fontAlgn="ctr"/>
                      <a:r>
                        <a:rPr lang="en-US" sz="1000" u="none" strike="noStrike" dirty="0">
                          <a:effectLst/>
                          <a:latin typeface="+mn-lt"/>
                          <a:ea typeface="Calibri" charset="0"/>
                          <a:cs typeface="Calibri" charset="0"/>
                        </a:rPr>
                        <a:t>216</a:t>
                      </a:r>
                      <a:endParaRPr lang="en-US" sz="1000" b="0" i="0" u="none" strike="noStrike" dirty="0">
                        <a:solidFill>
                          <a:srgbClr val="000000"/>
                        </a:solidFill>
                        <a:effectLst/>
                        <a:latin typeface="+mn-lt"/>
                        <a:ea typeface="Calibri" charset="0"/>
                        <a:cs typeface="Calibri" charset="0"/>
                      </a:endParaRPr>
                    </a:p>
                  </a:txBody>
                  <a:tcPr marL="9525" marR="9525" marT="9525" marB="0" anchor="ct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000" b="0" i="0" u="none" strike="noStrike" dirty="0" smtClean="0">
                          <a:solidFill>
                            <a:schemeClr val="tx1"/>
                          </a:solidFill>
                          <a:effectLst/>
                          <a:latin typeface="+mn-lt"/>
                          <a:ea typeface="Calibri" charset="0"/>
                          <a:cs typeface="Calibri" charset="0"/>
                        </a:rPr>
                        <a:t>151</a:t>
                      </a:r>
                      <a:endParaRPr lang="en-US" sz="1000" b="0" i="0" u="none" strike="noStrike" dirty="0">
                        <a:solidFill>
                          <a:srgbClr val="000000"/>
                        </a:solidFill>
                        <a:effectLst/>
                        <a:latin typeface="+mn-lt"/>
                        <a:ea typeface="Calibri" charset="0"/>
                        <a:cs typeface="Calibri" charset="0"/>
                      </a:endParaRPr>
                    </a:p>
                  </a:txBody>
                  <a:tcPr marL="9525" marR="9525" marT="9525" marB="0" anchor="ct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000" b="0" i="0" u="none" strike="noStrike" dirty="0" smtClean="0">
                          <a:solidFill>
                            <a:srgbClr val="000000"/>
                          </a:solidFill>
                          <a:effectLst/>
                          <a:latin typeface="+mn-lt"/>
                          <a:ea typeface="Calibri" charset="0"/>
                          <a:cs typeface="Calibri" charset="0"/>
                        </a:rPr>
                        <a:t>227</a:t>
                      </a:r>
                      <a:endParaRPr lang="en-US" sz="1000" b="0" i="0" u="none" strike="noStrike" dirty="0">
                        <a:solidFill>
                          <a:srgbClr val="000000"/>
                        </a:solidFill>
                        <a:effectLst/>
                        <a:latin typeface="+mn-lt"/>
                        <a:ea typeface="Calibri" charset="0"/>
                        <a:cs typeface="Calibri" charset="0"/>
                      </a:endParaRPr>
                    </a:p>
                  </a:txBody>
                  <a:tcPr marL="9525" marR="9525" marT="9525" marB="0" anchor="ct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en-US" sz="1000" b="0" i="0" u="none" strike="noStrike" dirty="0">
                        <a:solidFill>
                          <a:srgbClr val="000000"/>
                        </a:solidFill>
                        <a:effectLst/>
                        <a:latin typeface="+mn-lt"/>
                        <a:ea typeface="Calibri" charset="0"/>
                        <a:cs typeface="Calibri" charset="0"/>
                      </a:endParaRPr>
                    </a:p>
                  </a:txBody>
                  <a:tcPr marL="9525" marR="9525" marT="9525" marB="0" anchor="ct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fontAlgn="b"/>
                      <a:r>
                        <a:rPr lang="is-IS" sz="1000" b="0" i="0" u="none" strike="noStrike" dirty="0" smtClean="0">
                          <a:solidFill>
                            <a:srgbClr val="000000"/>
                          </a:solidFill>
                          <a:effectLst/>
                          <a:latin typeface="+mn-lt"/>
                          <a:ea typeface="Calibri" charset="0"/>
                          <a:cs typeface="Calibri" charset="0"/>
                        </a:rPr>
                        <a:t> 675,624,994</a:t>
                      </a:r>
                    </a:p>
                  </a:txBody>
                  <a:tcPr marL="12700" marR="12700" marT="12700" marB="0" anchor="b">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161925">
                <a:tc>
                  <a:txBody>
                    <a:bodyPr/>
                    <a:lstStyle/>
                    <a:p>
                      <a:pPr algn="l" fontAlgn="ctr"/>
                      <a:r>
                        <a:rPr lang="en-US" sz="1000" b="1" u="none" strike="noStrike" dirty="0">
                          <a:effectLst/>
                          <a:latin typeface="+mn-lt"/>
                          <a:ea typeface="Calibri" charset="0"/>
                          <a:cs typeface="Calibri" charset="0"/>
                        </a:rPr>
                        <a:t>Total</a:t>
                      </a:r>
                      <a:endParaRPr lang="en-US" sz="1000" b="1" i="0" u="none" strike="noStrike" dirty="0">
                        <a:solidFill>
                          <a:srgbClr val="000000"/>
                        </a:solidFill>
                        <a:effectLst/>
                        <a:latin typeface="+mn-lt"/>
                        <a:ea typeface="Calibri" charset="0"/>
                        <a:cs typeface="Calibri" charset="0"/>
                      </a:endParaRPr>
                    </a:p>
                  </a:txBody>
                  <a:tcPr marL="0" marR="0" marT="0" marB="0" anchor="ctr">
                    <a:lnT w="12700" cap="flat" cmpd="sng" algn="ctr">
                      <a:solidFill>
                        <a:schemeClr val="tx1"/>
                      </a:solidFill>
                      <a:prstDash val="solid"/>
                      <a:round/>
                      <a:headEnd type="none" w="med" len="med"/>
                      <a:tailEnd type="none" w="med" len="med"/>
                    </a:lnT>
                  </a:tcPr>
                </a:tc>
                <a:tc>
                  <a:txBody>
                    <a:bodyPr/>
                    <a:lstStyle/>
                    <a:p>
                      <a:pPr algn="l" fontAlgn="ctr"/>
                      <a:endParaRPr lang="en-US" sz="1000" b="1" i="0" u="none" strike="noStrike" dirty="0">
                        <a:solidFill>
                          <a:srgbClr val="000000"/>
                        </a:solidFill>
                        <a:effectLst/>
                        <a:latin typeface="+mn-lt"/>
                        <a:ea typeface="Calibri" charset="0"/>
                        <a:cs typeface="Calibri" charset="0"/>
                      </a:endParaRPr>
                    </a:p>
                  </a:txBody>
                  <a:tcPr marL="9525" marR="9525" marT="9525" marB="0" anchor="ctr">
                    <a:lnT w="12700" cap="flat" cmpd="sng" algn="ctr">
                      <a:solidFill>
                        <a:schemeClr val="tx1"/>
                      </a:solidFill>
                      <a:prstDash val="solid"/>
                      <a:round/>
                      <a:headEnd type="none" w="med" len="med"/>
                      <a:tailEnd type="none" w="med" len="med"/>
                    </a:lnT>
                  </a:tcPr>
                </a:tc>
                <a:tc>
                  <a:txBody>
                    <a:bodyPr/>
                    <a:lstStyle/>
                    <a:p>
                      <a:pPr marL="0" algn="ctr" defTabSz="457200" rtl="0" eaLnBrk="1" fontAlgn="b" latinLnBrk="0" hangingPunct="1"/>
                      <a:r>
                        <a:rPr lang="en-US" sz="1000" b="1" i="0" u="none" strike="noStrike" kern="1200" dirty="0">
                          <a:solidFill>
                            <a:srgbClr val="000000"/>
                          </a:solidFill>
                          <a:effectLst/>
                          <a:latin typeface="+mn-lt"/>
                          <a:ea typeface="Calibri" charset="0"/>
                          <a:cs typeface="Calibri" charset="0"/>
                        </a:rPr>
                        <a:t>26,401</a:t>
                      </a:r>
                    </a:p>
                  </a:txBody>
                  <a:tcPr marL="9525" marR="9525" marT="9525" marB="0" anchor="b">
                    <a:lnT w="12700" cap="flat" cmpd="sng" algn="ctr">
                      <a:solidFill>
                        <a:schemeClr val="tx1"/>
                      </a:solidFill>
                      <a:prstDash val="solid"/>
                      <a:round/>
                      <a:headEnd type="none" w="med" len="med"/>
                      <a:tailEnd type="none" w="med" len="med"/>
                    </a:lnT>
                  </a:tcPr>
                </a:tc>
                <a:tc>
                  <a:txBody>
                    <a:bodyPr/>
                    <a:lstStyle/>
                    <a:p>
                      <a:pPr marL="0" algn="ctr" defTabSz="457200" rtl="0" eaLnBrk="1" fontAlgn="b" latinLnBrk="0" hangingPunct="1"/>
                      <a:r>
                        <a:rPr lang="en-US" sz="1000" b="1" i="0" u="none" strike="noStrike" kern="1200" dirty="0" smtClean="0">
                          <a:solidFill>
                            <a:srgbClr val="000000"/>
                          </a:solidFill>
                          <a:effectLst/>
                          <a:latin typeface="+mn-lt"/>
                          <a:ea typeface="Calibri" charset="0"/>
                          <a:cs typeface="Calibri" charset="0"/>
                        </a:rPr>
                        <a:t>$653</a:t>
                      </a:r>
                      <a:endParaRPr lang="en-US" sz="1000" b="1" i="0" u="none" strike="noStrike" kern="1200" dirty="0">
                        <a:solidFill>
                          <a:srgbClr val="000000"/>
                        </a:solidFill>
                        <a:effectLst/>
                        <a:latin typeface="+mn-lt"/>
                        <a:ea typeface="Calibri" charset="0"/>
                        <a:cs typeface="Calibri" charset="0"/>
                      </a:endParaRPr>
                    </a:p>
                  </a:txBody>
                  <a:tcPr marL="9525" marR="9525" marT="9525" marB="0" anchor="b">
                    <a:lnT w="12700" cap="flat" cmpd="sng" algn="ctr">
                      <a:solidFill>
                        <a:schemeClr val="tx1"/>
                      </a:solidFill>
                      <a:prstDash val="solid"/>
                      <a:round/>
                      <a:headEnd type="none" w="med" len="med"/>
                      <a:tailEnd type="none" w="med" len="med"/>
                    </a:lnT>
                  </a:tcPr>
                </a:tc>
                <a:tc>
                  <a:txBody>
                    <a:bodyPr/>
                    <a:lstStyle/>
                    <a:p>
                      <a:pPr marL="0" algn="ctr" defTabSz="457200" rtl="0" eaLnBrk="1" fontAlgn="b" latinLnBrk="0" hangingPunct="1"/>
                      <a:r>
                        <a:rPr lang="en-US" sz="1000" b="1" i="0" u="none" strike="noStrike" kern="1200" dirty="0" smtClean="0">
                          <a:solidFill>
                            <a:srgbClr val="000000"/>
                          </a:solidFill>
                          <a:effectLst/>
                          <a:latin typeface="+mn-lt"/>
                          <a:ea typeface="Calibri" charset="0"/>
                          <a:cs typeface="Calibri" charset="0"/>
                        </a:rPr>
                        <a:t>$735</a:t>
                      </a:r>
                      <a:endParaRPr lang="en-US" sz="1000" b="1" i="0" u="none" strike="noStrike" kern="1200" dirty="0">
                        <a:solidFill>
                          <a:srgbClr val="000000"/>
                        </a:solidFill>
                        <a:effectLst/>
                        <a:latin typeface="+mn-lt"/>
                        <a:ea typeface="Calibri" charset="0"/>
                        <a:cs typeface="Calibri" charset="0"/>
                      </a:endParaRPr>
                    </a:p>
                  </a:txBody>
                  <a:tcPr marL="9525" marR="9525" marT="9525" marB="0" anchor="b">
                    <a:lnT w="12700" cap="flat" cmpd="sng" algn="ctr">
                      <a:solidFill>
                        <a:schemeClr val="tx1"/>
                      </a:solidFill>
                      <a:prstDash val="solid"/>
                      <a:round/>
                      <a:headEnd type="none" w="med" len="med"/>
                      <a:tailEnd type="none" w="med" len="med"/>
                    </a:lnT>
                  </a:tcPr>
                </a:tc>
                <a:tc>
                  <a:txBody>
                    <a:bodyPr/>
                    <a:lstStyle/>
                    <a:p>
                      <a:pPr algn="ctr" fontAlgn="ctr"/>
                      <a:endParaRPr lang="en-US" sz="1000" b="1" i="0" u="none" strike="noStrike" dirty="0">
                        <a:solidFill>
                          <a:srgbClr val="000000"/>
                        </a:solidFill>
                        <a:effectLst/>
                        <a:latin typeface="+mn-lt"/>
                        <a:ea typeface="Calibri" charset="0"/>
                        <a:cs typeface="Calibri" charset="0"/>
                      </a:endParaRPr>
                    </a:p>
                  </a:txBody>
                  <a:tcPr marL="9525" marR="9525" marT="9525" marB="0" anchor="ctr">
                    <a:lnT w="12700" cap="flat" cmpd="sng" algn="ctr">
                      <a:solidFill>
                        <a:schemeClr val="tx1"/>
                      </a:solidFill>
                      <a:prstDash val="solid"/>
                      <a:round/>
                      <a:headEnd type="none" w="med" len="med"/>
                      <a:tailEnd type="none" w="med" len="med"/>
                    </a:lnT>
                  </a:tcPr>
                </a:tc>
                <a:tc>
                  <a:txBody>
                    <a:bodyPr/>
                    <a:lstStyle/>
                    <a:p>
                      <a:pPr algn="r" fontAlgn="b"/>
                      <a:r>
                        <a:rPr lang="en-US" sz="1000" b="1" i="0" u="none" strike="noStrike" dirty="0" smtClean="0">
                          <a:solidFill>
                            <a:srgbClr val="000000"/>
                          </a:solidFill>
                          <a:effectLst/>
                          <a:latin typeface="+mn-lt"/>
                          <a:ea typeface="Calibri" charset="0"/>
                          <a:cs typeface="Calibri" charset="0"/>
                        </a:rPr>
                        <a:t>$6,595,197,068</a:t>
                      </a:r>
                    </a:p>
                  </a:txBody>
                  <a:tcPr marL="12700" marR="12700" marT="12700" marB="0" anchor="b">
                    <a:lnT w="12700" cap="flat" cmpd="sng" algn="ctr">
                      <a:solidFill>
                        <a:schemeClr val="tx1"/>
                      </a:solidFill>
                      <a:prstDash val="solid"/>
                      <a:round/>
                      <a:headEnd type="none" w="med" len="med"/>
                      <a:tailEnd type="none" w="med" len="med"/>
                    </a:lnT>
                    <a:noFill/>
                  </a:tcPr>
                </a:tc>
              </a:tr>
              <a:tr h="161925">
                <a:tc>
                  <a:txBody>
                    <a:bodyPr/>
                    <a:lstStyle/>
                    <a:p>
                      <a:pPr lvl="0" algn="l" fontAlgn="ctr"/>
                      <a:endParaRPr lang="en-US" sz="1000" b="1" i="0" u="none" strike="noStrike" dirty="0">
                        <a:solidFill>
                          <a:srgbClr val="000000"/>
                        </a:solidFill>
                        <a:effectLst/>
                        <a:latin typeface="+mn-lt"/>
                        <a:ea typeface="Calibri" charset="0"/>
                        <a:cs typeface="Calibri" charset="0"/>
                      </a:endParaRPr>
                    </a:p>
                  </a:txBody>
                  <a:tcPr marL="0" marR="0" marT="0" marB="0" anchor="ctr"/>
                </a:tc>
                <a:tc>
                  <a:txBody>
                    <a:bodyPr/>
                    <a:lstStyle/>
                    <a:p>
                      <a:pPr algn="l" fontAlgn="ctr"/>
                      <a:endParaRPr lang="en-US" sz="1000" b="0" i="0" u="none" strike="noStrike" dirty="0">
                        <a:solidFill>
                          <a:srgbClr val="000000"/>
                        </a:solidFill>
                        <a:effectLst/>
                        <a:latin typeface="+mn-lt"/>
                        <a:ea typeface="Calibri" charset="0"/>
                        <a:cs typeface="Calibri" charset="0"/>
                      </a:endParaRPr>
                    </a:p>
                  </a:txBody>
                  <a:tcPr marL="9525" marR="9525" marT="9525" marB="0" anchor="ctr"/>
                </a:tc>
                <a:tc>
                  <a:txBody>
                    <a:bodyPr/>
                    <a:lstStyle/>
                    <a:p>
                      <a:pPr algn="ctr" fontAlgn="ctr"/>
                      <a:endParaRPr lang="en-US" sz="1000" b="0" i="0" u="none" strike="noStrike">
                        <a:solidFill>
                          <a:srgbClr val="000000"/>
                        </a:solidFill>
                        <a:effectLst/>
                        <a:latin typeface="+mn-lt"/>
                        <a:ea typeface="Calibri" charset="0"/>
                        <a:cs typeface="Calibri" charset="0"/>
                      </a:endParaRPr>
                    </a:p>
                  </a:txBody>
                  <a:tcPr marL="9525" marR="9525" marT="9525" marB="0" anchor="ctr"/>
                </a:tc>
                <a:tc>
                  <a:txBody>
                    <a:bodyPr/>
                    <a:lstStyle/>
                    <a:p>
                      <a:pPr algn="ctr" fontAlgn="ctr"/>
                      <a:endParaRPr lang="en-US" sz="1000" b="0" i="0" u="none" strike="noStrike">
                        <a:solidFill>
                          <a:srgbClr val="000000"/>
                        </a:solidFill>
                        <a:effectLst/>
                        <a:latin typeface="+mn-lt"/>
                        <a:ea typeface="Calibri" charset="0"/>
                        <a:cs typeface="Calibri" charset="0"/>
                      </a:endParaRPr>
                    </a:p>
                  </a:txBody>
                  <a:tcPr marL="9525" marR="9525" marT="9525" marB="0" anchor="ctr"/>
                </a:tc>
                <a:tc>
                  <a:txBody>
                    <a:bodyPr/>
                    <a:lstStyle/>
                    <a:p>
                      <a:pPr algn="ctr" fontAlgn="ctr"/>
                      <a:endParaRPr lang="en-US" sz="1000" b="0" i="0" u="none" strike="noStrike" dirty="0">
                        <a:solidFill>
                          <a:srgbClr val="000000"/>
                        </a:solidFill>
                        <a:effectLst/>
                        <a:latin typeface="+mn-lt"/>
                        <a:ea typeface="Calibri" charset="0"/>
                        <a:cs typeface="Calibri" charset="0"/>
                      </a:endParaRPr>
                    </a:p>
                  </a:txBody>
                  <a:tcPr marL="9525" marR="9525" marT="9525" marB="0" anchor="ctr"/>
                </a:tc>
                <a:tc>
                  <a:txBody>
                    <a:bodyPr/>
                    <a:lstStyle/>
                    <a:p>
                      <a:pPr algn="l" fontAlgn="ctr"/>
                      <a:endParaRPr lang="en-US" sz="1000" b="0" i="0" u="none" strike="noStrike" dirty="0">
                        <a:solidFill>
                          <a:srgbClr val="000000"/>
                        </a:solidFill>
                        <a:effectLst/>
                        <a:latin typeface="+mn-lt"/>
                        <a:ea typeface="Calibri" charset="0"/>
                        <a:cs typeface="Calibri" charset="0"/>
                      </a:endParaRPr>
                    </a:p>
                  </a:txBody>
                  <a:tcPr marL="9525" marR="9525" marT="9525" marB="0" anchor="ctr"/>
                </a:tc>
                <a:tc>
                  <a:txBody>
                    <a:bodyPr/>
                    <a:lstStyle/>
                    <a:p>
                      <a:pPr algn="r" fontAlgn="ctr"/>
                      <a:endParaRPr lang="en-US" sz="1000" b="0" i="0" u="none" strike="noStrike" dirty="0">
                        <a:solidFill>
                          <a:srgbClr val="000000"/>
                        </a:solidFill>
                        <a:effectLst/>
                        <a:latin typeface="+mn-lt"/>
                        <a:ea typeface="Calibri" charset="0"/>
                        <a:cs typeface="Calibri" charset="0"/>
                      </a:endParaRPr>
                    </a:p>
                  </a:txBody>
                  <a:tcPr marL="9525" marR="9525" marT="9525" marB="0" anchor="ctr"/>
                </a:tc>
              </a:tr>
              <a:tr h="161925">
                <a:tc>
                  <a:txBody>
                    <a:bodyPr/>
                    <a:lstStyle/>
                    <a:p>
                      <a:pPr lvl="0" algn="l" fontAlgn="ctr"/>
                      <a:r>
                        <a:rPr lang="en-US" sz="1000" b="1" i="0" u="none" strike="noStrike" dirty="0" smtClean="0">
                          <a:solidFill>
                            <a:srgbClr val="000000"/>
                          </a:solidFill>
                          <a:effectLst/>
                          <a:latin typeface="+mn-lt"/>
                          <a:ea typeface="Calibri" charset="0"/>
                          <a:cs typeface="Calibri" charset="0"/>
                        </a:rPr>
                        <a:t>MTA</a:t>
                      </a:r>
                      <a:r>
                        <a:rPr lang="en-US" sz="1000" b="1" i="0" u="none" strike="noStrike" baseline="0" dirty="0" smtClean="0">
                          <a:solidFill>
                            <a:srgbClr val="000000"/>
                          </a:solidFill>
                          <a:effectLst/>
                          <a:latin typeface="+mn-lt"/>
                          <a:ea typeface="Calibri" charset="0"/>
                          <a:cs typeface="Calibri" charset="0"/>
                        </a:rPr>
                        <a:t> Sponsored Defined Contribution Plans</a:t>
                      </a:r>
                      <a:endParaRPr lang="en-US" sz="1000" b="1" i="0" u="none" strike="noStrike" dirty="0">
                        <a:solidFill>
                          <a:srgbClr val="000000"/>
                        </a:solidFill>
                        <a:effectLst/>
                        <a:latin typeface="+mn-lt"/>
                        <a:ea typeface="Calibri" charset="0"/>
                        <a:cs typeface="Calibri" charset="0"/>
                      </a:endParaRPr>
                    </a:p>
                  </a:txBody>
                  <a:tcPr marL="0" marR="0" marT="0" marB="0" anchor="ctr"/>
                </a:tc>
                <a:tc>
                  <a:txBody>
                    <a:bodyPr/>
                    <a:lstStyle/>
                    <a:p>
                      <a:pPr algn="l" fontAlgn="ctr"/>
                      <a:endParaRPr lang="en-US" sz="1000" b="0" i="0" u="none" strike="noStrike" dirty="0">
                        <a:solidFill>
                          <a:srgbClr val="000000"/>
                        </a:solidFill>
                        <a:effectLst/>
                        <a:latin typeface="+mn-lt"/>
                        <a:ea typeface="Calibri" charset="0"/>
                        <a:cs typeface="Calibri" charset="0"/>
                      </a:endParaRPr>
                    </a:p>
                  </a:txBody>
                  <a:tcPr marL="9525" marR="9525" marT="9525" marB="0" anchor="ctr"/>
                </a:tc>
                <a:tc>
                  <a:txBody>
                    <a:bodyPr/>
                    <a:lstStyle/>
                    <a:p>
                      <a:pPr algn="ctr" fontAlgn="ctr"/>
                      <a:endParaRPr lang="en-US" sz="1000" b="0" i="0" u="none" strike="noStrike" dirty="0">
                        <a:solidFill>
                          <a:srgbClr val="000000"/>
                        </a:solidFill>
                        <a:effectLst/>
                        <a:latin typeface="+mn-lt"/>
                        <a:ea typeface="Calibri" charset="0"/>
                        <a:cs typeface="Calibri" charset="0"/>
                      </a:endParaRPr>
                    </a:p>
                  </a:txBody>
                  <a:tcPr marL="9525" marR="9525" marT="9525" marB="0" anchor="ctr"/>
                </a:tc>
                <a:tc>
                  <a:txBody>
                    <a:bodyPr/>
                    <a:lstStyle/>
                    <a:p>
                      <a:pPr algn="ctr" fontAlgn="ctr"/>
                      <a:endParaRPr lang="en-US" sz="1000" b="0" i="0" u="none" strike="noStrike">
                        <a:solidFill>
                          <a:srgbClr val="000000"/>
                        </a:solidFill>
                        <a:effectLst/>
                        <a:latin typeface="+mn-lt"/>
                        <a:ea typeface="Calibri" charset="0"/>
                        <a:cs typeface="Calibri" charset="0"/>
                      </a:endParaRPr>
                    </a:p>
                  </a:txBody>
                  <a:tcPr marL="9525" marR="9525" marT="9525" marB="0" anchor="ctr"/>
                </a:tc>
                <a:tc>
                  <a:txBody>
                    <a:bodyPr/>
                    <a:lstStyle/>
                    <a:p>
                      <a:pPr algn="ctr" fontAlgn="ctr"/>
                      <a:endParaRPr lang="en-US" sz="1000" b="0" i="0" u="none" strike="noStrike" dirty="0">
                        <a:solidFill>
                          <a:srgbClr val="000000"/>
                        </a:solidFill>
                        <a:effectLst/>
                        <a:latin typeface="+mn-lt"/>
                        <a:ea typeface="Calibri" charset="0"/>
                        <a:cs typeface="Calibri" charset="0"/>
                      </a:endParaRPr>
                    </a:p>
                  </a:txBody>
                  <a:tcPr marL="9525" marR="9525" marT="9525" marB="0" anchor="ctr"/>
                </a:tc>
                <a:tc>
                  <a:txBody>
                    <a:bodyPr/>
                    <a:lstStyle/>
                    <a:p>
                      <a:pPr algn="l" fontAlgn="ctr"/>
                      <a:endParaRPr lang="en-US" sz="1000" b="0" i="0" u="none" strike="noStrike" dirty="0">
                        <a:solidFill>
                          <a:srgbClr val="000000"/>
                        </a:solidFill>
                        <a:effectLst/>
                        <a:latin typeface="+mn-lt"/>
                        <a:ea typeface="Calibri" charset="0"/>
                        <a:cs typeface="Calibri" charset="0"/>
                      </a:endParaRPr>
                    </a:p>
                  </a:txBody>
                  <a:tcPr marL="9525" marR="9525" marT="9525" marB="0" anchor="ctr"/>
                </a:tc>
                <a:tc>
                  <a:txBody>
                    <a:bodyPr/>
                    <a:lstStyle/>
                    <a:p>
                      <a:pPr algn="r" fontAlgn="ctr"/>
                      <a:endParaRPr lang="en-US" sz="1000" b="0" i="0" u="none" strike="noStrike" dirty="0">
                        <a:solidFill>
                          <a:srgbClr val="000000"/>
                        </a:solidFill>
                        <a:effectLst/>
                        <a:latin typeface="+mn-lt"/>
                        <a:ea typeface="Calibri" charset="0"/>
                        <a:cs typeface="Calibri" charset="0"/>
                      </a:endParaRPr>
                    </a:p>
                  </a:txBody>
                  <a:tcPr marL="9525" marR="9525" marT="9525" marB="0" anchor="ctr"/>
                </a:tc>
              </a:tr>
              <a:tr h="161925">
                <a:tc>
                  <a:txBody>
                    <a:bodyPr/>
                    <a:lstStyle/>
                    <a:p>
                      <a:pPr algn="l" fontAlgn="ctr"/>
                      <a:r>
                        <a:rPr lang="en-US" sz="1000" b="1" i="0" u="none" strike="noStrike" dirty="0" smtClean="0">
                          <a:solidFill>
                            <a:srgbClr val="000000"/>
                          </a:solidFill>
                          <a:effectLst/>
                          <a:latin typeface="+mn-lt"/>
                          <a:ea typeface="Calibri" charset="0"/>
                          <a:cs typeface="Calibri" charset="0"/>
                        </a:rPr>
                        <a:t>MTA Deferred Compensation</a:t>
                      </a:r>
                      <a:r>
                        <a:rPr lang="en-US" sz="1000" b="1" i="0" u="none" strike="noStrike" baseline="0" dirty="0" smtClean="0">
                          <a:solidFill>
                            <a:srgbClr val="000000"/>
                          </a:solidFill>
                          <a:effectLst/>
                          <a:latin typeface="+mn-lt"/>
                          <a:ea typeface="Calibri" charset="0"/>
                          <a:cs typeface="Calibri" charset="0"/>
                        </a:rPr>
                        <a:t> Program (401k &amp; 457)</a:t>
                      </a:r>
                      <a:endParaRPr lang="en-US" sz="1000" b="1" i="0" u="none" strike="noStrike" dirty="0">
                        <a:solidFill>
                          <a:srgbClr val="000000"/>
                        </a:solidFill>
                        <a:effectLst/>
                        <a:latin typeface="+mn-lt"/>
                        <a:ea typeface="Calibri" charset="0"/>
                        <a:cs typeface="Calibri" charset="0"/>
                      </a:endParaRPr>
                    </a:p>
                  </a:txBody>
                  <a:tcPr marL="85725" marR="9525" marT="9525" marB="0" anchor="ctr"/>
                </a:tc>
                <a:tc>
                  <a:txBody>
                    <a:bodyPr/>
                    <a:lstStyle/>
                    <a:p>
                      <a:pPr algn="l" fontAlgn="ctr"/>
                      <a:endParaRPr lang="en-US" sz="1000" b="0" i="0" u="none" strike="noStrike" dirty="0">
                        <a:solidFill>
                          <a:srgbClr val="000000"/>
                        </a:solidFill>
                        <a:effectLst/>
                        <a:latin typeface="+mn-lt"/>
                        <a:ea typeface="Calibri" charset="0"/>
                        <a:cs typeface="Calibri" charset="0"/>
                      </a:endParaRPr>
                    </a:p>
                  </a:txBody>
                  <a:tcPr marL="9525" marR="9525" marT="9525" marB="0" anchor="ctr"/>
                </a:tc>
                <a:tc>
                  <a:txBody>
                    <a:bodyPr/>
                    <a:lstStyle/>
                    <a:p>
                      <a:pPr algn="ctr" fontAlgn="ctr"/>
                      <a:r>
                        <a:rPr lang="en-US" sz="1000" b="0" i="0" u="none" strike="noStrike" dirty="0" smtClean="0">
                          <a:solidFill>
                            <a:srgbClr val="000000"/>
                          </a:solidFill>
                          <a:effectLst/>
                          <a:latin typeface="+mn-lt"/>
                          <a:ea typeface="Calibri" charset="0"/>
                          <a:cs typeface="Calibri" charset="0"/>
                        </a:rPr>
                        <a:t>49,456</a:t>
                      </a:r>
                      <a:endParaRPr lang="en-US" sz="1000" b="0" i="0" u="none" strike="noStrike" dirty="0">
                        <a:solidFill>
                          <a:srgbClr val="000000"/>
                        </a:solidFill>
                        <a:effectLst/>
                        <a:latin typeface="+mn-lt"/>
                        <a:ea typeface="Calibri" charset="0"/>
                        <a:cs typeface="Calibri" charset="0"/>
                      </a:endParaRPr>
                    </a:p>
                  </a:txBody>
                  <a:tcPr marL="9525" marR="9525" marT="9525" marB="0" anchor="ctr"/>
                </a:tc>
                <a:tc>
                  <a:txBody>
                    <a:bodyPr/>
                    <a:lstStyle/>
                    <a:p>
                      <a:pPr algn="ctr" fontAlgn="ctr"/>
                      <a:r>
                        <a:rPr lang="en-US" sz="1000" b="0" i="0" u="none" strike="noStrike" dirty="0" smtClean="0">
                          <a:solidFill>
                            <a:srgbClr val="000000"/>
                          </a:solidFill>
                          <a:effectLst/>
                          <a:latin typeface="+mn-lt"/>
                          <a:ea typeface="Calibri" charset="0"/>
                          <a:cs typeface="Calibri" charset="0"/>
                        </a:rPr>
                        <a:t>$4</a:t>
                      </a:r>
                      <a:endParaRPr lang="en-US" sz="1000" b="0" i="0" u="none" strike="noStrike" dirty="0">
                        <a:solidFill>
                          <a:srgbClr val="000000"/>
                        </a:solidFill>
                        <a:effectLst/>
                        <a:latin typeface="+mn-lt"/>
                        <a:ea typeface="Calibri" charset="0"/>
                        <a:cs typeface="Calibri" charset="0"/>
                      </a:endParaRPr>
                    </a:p>
                  </a:txBody>
                  <a:tcPr marL="9525" marR="9525" marT="9525" marB="0" anchor="ctr"/>
                </a:tc>
                <a:tc>
                  <a:txBody>
                    <a:bodyPr/>
                    <a:lstStyle/>
                    <a:p>
                      <a:pPr algn="ctr" fontAlgn="ctr"/>
                      <a:r>
                        <a:rPr lang="en-US" sz="1000" b="0" i="0" u="none" strike="noStrike" dirty="0" smtClean="0">
                          <a:solidFill>
                            <a:srgbClr val="000000"/>
                          </a:solidFill>
                          <a:effectLst/>
                          <a:latin typeface="+mn-lt"/>
                          <a:ea typeface="Calibri" charset="0"/>
                          <a:cs typeface="Calibri" charset="0"/>
                        </a:rPr>
                        <a:t>$4</a:t>
                      </a:r>
                      <a:endParaRPr lang="en-US" sz="1000" b="0" i="0" u="none" strike="noStrike" dirty="0">
                        <a:solidFill>
                          <a:srgbClr val="000000"/>
                        </a:solidFill>
                        <a:effectLst/>
                        <a:latin typeface="+mn-lt"/>
                        <a:ea typeface="Calibri" charset="0"/>
                        <a:cs typeface="Calibri" charset="0"/>
                      </a:endParaRPr>
                    </a:p>
                  </a:txBody>
                  <a:tcPr marL="9525" marR="9525" marT="9525" marB="0" anchor="ctr"/>
                </a:tc>
                <a:tc>
                  <a:txBody>
                    <a:bodyPr/>
                    <a:lstStyle/>
                    <a:p>
                      <a:pPr algn="l" fontAlgn="ctr"/>
                      <a:endParaRPr lang="en-US" sz="1000" b="0" i="0" u="none" strike="noStrike" dirty="0">
                        <a:solidFill>
                          <a:srgbClr val="000000"/>
                        </a:solidFill>
                        <a:effectLst/>
                        <a:latin typeface="+mn-lt"/>
                        <a:ea typeface="Calibri" charset="0"/>
                        <a:cs typeface="Calibri" charset="0"/>
                      </a:endParaRPr>
                    </a:p>
                  </a:txBody>
                  <a:tcPr marL="9525" marR="9525" marT="9525" marB="0" anchor="ctr"/>
                </a:tc>
                <a:tc>
                  <a:txBody>
                    <a:bodyPr/>
                    <a:lstStyle/>
                    <a:p>
                      <a:pPr algn="r" fontAlgn="ctr"/>
                      <a:r>
                        <a:rPr lang="en-US" sz="1000" b="0" i="0" u="none" strike="noStrike" dirty="0" smtClean="0">
                          <a:solidFill>
                            <a:srgbClr val="000000"/>
                          </a:solidFill>
                          <a:effectLst/>
                          <a:latin typeface="+mn-lt"/>
                          <a:ea typeface="Calibri" charset="0"/>
                          <a:cs typeface="Calibri" charset="0"/>
                        </a:rPr>
                        <a:t>$5,333,954,327</a:t>
                      </a:r>
                      <a:endParaRPr lang="en-US" sz="1000" b="0" i="0" u="none" strike="noStrike" dirty="0">
                        <a:solidFill>
                          <a:srgbClr val="000000"/>
                        </a:solidFill>
                        <a:effectLst/>
                        <a:latin typeface="+mn-lt"/>
                        <a:ea typeface="Calibri" charset="0"/>
                        <a:cs typeface="Calibri" charset="0"/>
                      </a:endParaRPr>
                    </a:p>
                  </a:txBody>
                  <a:tcPr marL="9525" marR="9525" marT="9525" marB="0" anchor="ctr">
                    <a:noFill/>
                  </a:tcPr>
                </a:tc>
              </a:tr>
              <a:tr h="161925">
                <a:tc>
                  <a:txBody>
                    <a:bodyPr/>
                    <a:lstStyle/>
                    <a:p>
                      <a:pPr lvl="0" algn="l" fontAlgn="ctr"/>
                      <a:r>
                        <a:rPr lang="en-US" sz="1000" u="none" strike="noStrike" dirty="0" smtClean="0">
                          <a:effectLst/>
                          <a:latin typeface="+mn-lt"/>
                          <a:ea typeface="Calibri" charset="0"/>
                          <a:cs typeface="Calibri" charset="0"/>
                        </a:rPr>
                        <a:t>   MNR </a:t>
                      </a:r>
                      <a:r>
                        <a:rPr lang="en-US" sz="1000" u="none" strike="noStrike" dirty="0">
                          <a:effectLst/>
                          <a:latin typeface="+mn-lt"/>
                          <a:ea typeface="Calibri" charset="0"/>
                          <a:cs typeface="Calibri" charset="0"/>
                        </a:rPr>
                        <a:t>401(k)</a:t>
                      </a:r>
                      <a:endParaRPr lang="en-US" sz="1000" b="0" i="0" u="none" strike="noStrike" dirty="0">
                        <a:solidFill>
                          <a:srgbClr val="000000"/>
                        </a:solidFill>
                        <a:effectLst/>
                        <a:latin typeface="+mn-lt"/>
                        <a:ea typeface="Calibri" charset="0"/>
                        <a:cs typeface="Calibri" charset="0"/>
                      </a:endParaRPr>
                    </a:p>
                  </a:txBody>
                  <a:tcPr marL="85725" marR="9525" marT="9525" marB="0" anchor="ctr"/>
                </a:tc>
                <a:tc>
                  <a:txBody>
                    <a:bodyPr/>
                    <a:lstStyle/>
                    <a:p>
                      <a:pPr algn="l" fontAlgn="ctr"/>
                      <a:endParaRPr lang="en-US" sz="1000" b="0" i="0" u="none" strike="noStrike" dirty="0">
                        <a:solidFill>
                          <a:srgbClr val="000000"/>
                        </a:solidFill>
                        <a:effectLst/>
                        <a:latin typeface="+mn-lt"/>
                        <a:ea typeface="Calibri" charset="0"/>
                        <a:cs typeface="Calibri" charset="0"/>
                      </a:endParaRPr>
                    </a:p>
                  </a:txBody>
                  <a:tcPr marL="9525" marR="9525" marT="9525" marB="0" anchor="ctr"/>
                </a:tc>
                <a:tc>
                  <a:txBody>
                    <a:bodyPr/>
                    <a:lstStyle/>
                    <a:p>
                      <a:pPr algn="ctr" fontAlgn="ctr"/>
                      <a:r>
                        <a:rPr lang="en-US" sz="1000" i="1" u="none" strike="noStrike" dirty="0" smtClean="0">
                          <a:effectLst/>
                          <a:latin typeface="+mn-lt"/>
                          <a:ea typeface="Calibri" charset="0"/>
                          <a:cs typeface="Calibri" charset="0"/>
                        </a:rPr>
                        <a:t>551</a:t>
                      </a:r>
                      <a:endParaRPr lang="en-US" sz="1000" b="0" i="1" u="none" strike="noStrike" dirty="0">
                        <a:solidFill>
                          <a:srgbClr val="000000"/>
                        </a:solidFill>
                        <a:effectLst/>
                        <a:latin typeface="+mn-lt"/>
                        <a:ea typeface="Calibri" charset="0"/>
                        <a:cs typeface="Calibri" charset="0"/>
                      </a:endParaRPr>
                    </a:p>
                  </a:txBody>
                  <a:tcPr marL="9525" marR="9525" marT="9525" marB="0" anchor="ctr"/>
                </a:tc>
                <a:tc>
                  <a:txBody>
                    <a:bodyPr/>
                    <a:lstStyle/>
                    <a:p>
                      <a:pPr algn="ctr" fontAlgn="ctr"/>
                      <a:r>
                        <a:rPr lang="en-US" sz="1000" i="1" u="none" strike="noStrike" dirty="0" smtClean="0">
                          <a:effectLst/>
                          <a:latin typeface="+mn-lt"/>
                          <a:ea typeface="Calibri" charset="0"/>
                          <a:cs typeface="Calibri" charset="0"/>
                        </a:rPr>
                        <a:t>3</a:t>
                      </a:r>
                      <a:endParaRPr lang="en-US" sz="1000" b="0" i="1" u="none" strike="noStrike" dirty="0">
                        <a:solidFill>
                          <a:srgbClr val="000000"/>
                        </a:solidFill>
                        <a:effectLst/>
                        <a:latin typeface="+mn-lt"/>
                        <a:ea typeface="Calibri" charset="0"/>
                        <a:cs typeface="Calibri" charset="0"/>
                      </a:endParaRPr>
                    </a:p>
                  </a:txBody>
                  <a:tcPr marL="9525" marR="9525" marT="9525" marB="0" anchor="ctr">
                    <a:noFill/>
                  </a:tcPr>
                </a:tc>
                <a:tc>
                  <a:txBody>
                    <a:bodyPr/>
                    <a:lstStyle/>
                    <a:p>
                      <a:pPr algn="ctr" fontAlgn="ctr"/>
                      <a:r>
                        <a:rPr lang="en-US" sz="1000" i="1" u="none" strike="noStrike" dirty="0" smtClean="0">
                          <a:effectLst/>
                          <a:latin typeface="+mn-lt"/>
                          <a:ea typeface="Calibri" charset="0"/>
                          <a:cs typeface="Calibri" charset="0"/>
                        </a:rPr>
                        <a:t>3</a:t>
                      </a:r>
                      <a:endParaRPr lang="en-US" sz="1000" b="0" i="1" u="none" strike="noStrike" dirty="0">
                        <a:solidFill>
                          <a:srgbClr val="000000"/>
                        </a:solidFill>
                        <a:effectLst/>
                        <a:latin typeface="+mn-lt"/>
                        <a:ea typeface="Calibri" charset="0"/>
                        <a:cs typeface="Calibri" charset="0"/>
                      </a:endParaRPr>
                    </a:p>
                  </a:txBody>
                  <a:tcPr marL="9525" marR="9525" marT="9525" marB="0" anchor="ctr">
                    <a:noFill/>
                  </a:tcPr>
                </a:tc>
                <a:tc>
                  <a:txBody>
                    <a:bodyPr/>
                    <a:lstStyle/>
                    <a:p>
                      <a:pPr algn="l" fontAlgn="ctr"/>
                      <a:endParaRPr lang="en-US" sz="1000" b="0" i="0" u="none" strike="noStrike" dirty="0">
                        <a:solidFill>
                          <a:srgbClr val="000000"/>
                        </a:solidFill>
                        <a:effectLst/>
                        <a:latin typeface="+mn-lt"/>
                        <a:ea typeface="Calibri" charset="0"/>
                        <a:cs typeface="Calibri" charset="0"/>
                      </a:endParaRPr>
                    </a:p>
                  </a:txBody>
                  <a:tcPr marL="9525" marR="9525" marT="9525" marB="0" anchor="ctr"/>
                </a:tc>
                <a:tc>
                  <a:txBody>
                    <a:bodyPr/>
                    <a:lstStyle/>
                    <a:p>
                      <a:pPr algn="r" fontAlgn="ctr"/>
                      <a:endParaRPr lang="en-US" sz="1000" b="0" i="0" u="none" strike="noStrike" dirty="0">
                        <a:solidFill>
                          <a:srgbClr val="000000"/>
                        </a:solidFill>
                        <a:effectLst/>
                        <a:latin typeface="+mn-lt"/>
                        <a:ea typeface="Calibri" charset="0"/>
                        <a:cs typeface="Calibri" charset="0"/>
                      </a:endParaRPr>
                    </a:p>
                  </a:txBody>
                  <a:tcPr marL="9525" marR="9525" marT="9525" marB="0" anchor="ctr"/>
                </a:tc>
              </a:tr>
              <a:tr h="161925">
                <a:tc>
                  <a:txBody>
                    <a:bodyPr/>
                    <a:lstStyle/>
                    <a:p>
                      <a:pPr lvl="0" algn="l" fontAlgn="ctr"/>
                      <a:r>
                        <a:rPr lang="en-US" sz="1000" u="none" strike="noStrike" dirty="0" smtClean="0">
                          <a:effectLst/>
                          <a:latin typeface="+mn-lt"/>
                          <a:ea typeface="Calibri" charset="0"/>
                          <a:cs typeface="Calibri" charset="0"/>
                        </a:rPr>
                        <a:t>   TCU/HQ </a:t>
                      </a:r>
                      <a:r>
                        <a:rPr lang="en-US" sz="1000" u="none" strike="noStrike" dirty="0">
                          <a:effectLst/>
                          <a:latin typeface="+mn-lt"/>
                          <a:ea typeface="Calibri" charset="0"/>
                          <a:cs typeface="Calibri" charset="0"/>
                        </a:rPr>
                        <a:t>401(k)</a:t>
                      </a:r>
                      <a:endParaRPr lang="en-US" sz="1000" b="0" i="0" u="none" strike="noStrike" dirty="0">
                        <a:solidFill>
                          <a:srgbClr val="000000"/>
                        </a:solidFill>
                        <a:effectLst/>
                        <a:latin typeface="+mn-lt"/>
                        <a:ea typeface="Calibri" charset="0"/>
                        <a:cs typeface="Calibri" charset="0"/>
                      </a:endParaRPr>
                    </a:p>
                  </a:txBody>
                  <a:tcPr marL="85725" marR="9525" marT="9525" marB="0" anchor="ctr">
                    <a:lnB w="12700" cap="flat" cmpd="sng" algn="ctr">
                      <a:solidFill>
                        <a:schemeClr val="tx1"/>
                      </a:solidFill>
                      <a:prstDash val="solid"/>
                      <a:round/>
                      <a:headEnd type="none" w="med" len="med"/>
                      <a:tailEnd type="none" w="med" len="med"/>
                    </a:lnB>
                  </a:tcPr>
                </a:tc>
                <a:tc>
                  <a:txBody>
                    <a:bodyPr/>
                    <a:lstStyle/>
                    <a:p>
                      <a:pPr algn="l" fontAlgn="ctr"/>
                      <a:endParaRPr lang="en-US" sz="1000" b="0" i="0" u="none" strike="noStrike" dirty="0">
                        <a:solidFill>
                          <a:srgbClr val="000000"/>
                        </a:solidFill>
                        <a:effectLst/>
                        <a:latin typeface="+mn-lt"/>
                        <a:ea typeface="Calibri" charset="0"/>
                        <a:cs typeface="Calibri" charset="0"/>
                      </a:endParaRP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fontAlgn="ctr"/>
                      <a:r>
                        <a:rPr lang="en-US" sz="1000" i="1" u="none" strike="noStrike" dirty="0" smtClean="0">
                          <a:effectLst/>
                          <a:latin typeface="+mn-lt"/>
                          <a:ea typeface="Calibri" charset="0"/>
                          <a:cs typeface="Calibri" charset="0"/>
                        </a:rPr>
                        <a:t>168</a:t>
                      </a:r>
                      <a:endParaRPr lang="en-US" sz="1000" b="0" i="1" u="none" strike="noStrike" dirty="0">
                        <a:solidFill>
                          <a:srgbClr val="000000"/>
                        </a:solidFill>
                        <a:effectLst/>
                        <a:latin typeface="+mn-lt"/>
                        <a:ea typeface="Calibri" charset="0"/>
                        <a:cs typeface="Calibri" charset="0"/>
                      </a:endParaRP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fontAlgn="ctr"/>
                      <a:r>
                        <a:rPr lang="en-US" sz="1000" i="1" u="none" strike="noStrike" dirty="0" smtClean="0">
                          <a:effectLst/>
                          <a:latin typeface="+mn-lt"/>
                          <a:ea typeface="Calibri" charset="0"/>
                          <a:cs typeface="Calibri" charset="0"/>
                        </a:rPr>
                        <a:t>&lt;1</a:t>
                      </a:r>
                      <a:endParaRPr lang="en-US" sz="1000" b="0" i="1" u="none" strike="noStrike" dirty="0">
                        <a:solidFill>
                          <a:srgbClr val="000000"/>
                        </a:solidFill>
                        <a:effectLst/>
                        <a:latin typeface="+mn-lt"/>
                        <a:ea typeface="Calibri" charset="0"/>
                        <a:cs typeface="Calibri" charset="0"/>
                      </a:endParaRP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fontAlgn="ctr"/>
                      <a:r>
                        <a:rPr lang="en-US" sz="1000" i="1" u="none" strike="noStrike" dirty="0" smtClean="0">
                          <a:effectLst/>
                          <a:latin typeface="+mn-lt"/>
                          <a:ea typeface="Calibri" charset="0"/>
                          <a:cs typeface="Calibri" charset="0"/>
                        </a:rPr>
                        <a:t>&lt;1</a:t>
                      </a:r>
                      <a:endParaRPr lang="en-US" sz="1000" b="0" i="1" u="none" strike="noStrike" dirty="0">
                        <a:solidFill>
                          <a:srgbClr val="000000"/>
                        </a:solidFill>
                        <a:effectLst/>
                        <a:latin typeface="+mn-lt"/>
                        <a:ea typeface="Calibri" charset="0"/>
                        <a:cs typeface="Calibri" charset="0"/>
                      </a:endParaRP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fontAlgn="ctr"/>
                      <a:endParaRPr lang="en-US" sz="1000" b="0" i="0" u="none" strike="noStrike" dirty="0">
                        <a:solidFill>
                          <a:srgbClr val="000000"/>
                        </a:solidFill>
                        <a:effectLst/>
                        <a:latin typeface="+mn-lt"/>
                        <a:ea typeface="Calibri" charset="0"/>
                        <a:cs typeface="Calibri" charset="0"/>
                      </a:endParaRP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r" fontAlgn="ctr"/>
                      <a:endParaRPr lang="en-US" sz="1000" b="0" i="0" u="none" strike="noStrike" dirty="0">
                        <a:solidFill>
                          <a:srgbClr val="000000"/>
                        </a:solidFill>
                        <a:effectLst/>
                        <a:latin typeface="+mn-lt"/>
                        <a:ea typeface="Calibri" charset="0"/>
                        <a:cs typeface="Calibri" charset="0"/>
                      </a:endParaRPr>
                    </a:p>
                  </a:txBody>
                  <a:tcPr marL="9525" marR="9525" marT="9525" marB="0" anchor="ctr">
                    <a:lnB w="12700" cap="flat" cmpd="sng" algn="ctr">
                      <a:solidFill>
                        <a:schemeClr val="tx1"/>
                      </a:solidFill>
                      <a:prstDash val="solid"/>
                      <a:round/>
                      <a:headEnd type="none" w="med" len="med"/>
                      <a:tailEnd type="none" w="med" len="med"/>
                    </a:lnB>
                  </a:tcPr>
                </a:tc>
              </a:tr>
              <a:tr h="161925">
                <a:tc>
                  <a:txBody>
                    <a:bodyPr/>
                    <a:lstStyle/>
                    <a:p>
                      <a:pPr algn="l" fontAlgn="ctr"/>
                      <a:r>
                        <a:rPr lang="en-US" sz="1000" b="1" u="none" strike="noStrike" dirty="0">
                          <a:effectLst/>
                          <a:latin typeface="+mn-lt"/>
                          <a:ea typeface="Calibri" charset="0"/>
                          <a:cs typeface="Calibri" charset="0"/>
                        </a:rPr>
                        <a:t>Total</a:t>
                      </a:r>
                      <a:endParaRPr lang="en-US" sz="1000" b="1" i="0" u="none" strike="noStrike" dirty="0">
                        <a:solidFill>
                          <a:srgbClr val="000000"/>
                        </a:solidFill>
                        <a:effectLst/>
                        <a:latin typeface="+mn-lt"/>
                        <a:ea typeface="Calibri" charset="0"/>
                        <a:cs typeface="Calibri" charset="0"/>
                      </a:endParaRPr>
                    </a:p>
                  </a:txBody>
                  <a:tcPr marL="0" marR="0" marT="0" marB="0" anchor="ctr">
                    <a:lnT w="12700" cap="flat" cmpd="sng" algn="ctr">
                      <a:solidFill>
                        <a:schemeClr val="tx1"/>
                      </a:solidFill>
                      <a:prstDash val="solid"/>
                      <a:round/>
                      <a:headEnd type="none" w="med" len="med"/>
                      <a:tailEnd type="none" w="med" len="med"/>
                    </a:lnT>
                  </a:tcPr>
                </a:tc>
                <a:tc>
                  <a:txBody>
                    <a:bodyPr/>
                    <a:lstStyle/>
                    <a:p>
                      <a:pPr algn="l" fontAlgn="ctr"/>
                      <a:endParaRPr lang="en-US" sz="1000" b="1" i="0" u="none" strike="noStrike">
                        <a:solidFill>
                          <a:srgbClr val="000000"/>
                        </a:solidFill>
                        <a:effectLst/>
                        <a:latin typeface="+mn-lt"/>
                        <a:ea typeface="Calibri" charset="0"/>
                        <a:cs typeface="Calibri" charset="0"/>
                      </a:endParaRPr>
                    </a:p>
                  </a:txBody>
                  <a:tcPr marL="9525" marR="9525" marT="9525" marB="0" anchor="ctr">
                    <a:lnT w="12700" cap="flat" cmpd="sng" algn="ctr">
                      <a:solidFill>
                        <a:schemeClr val="tx1"/>
                      </a:solidFill>
                      <a:prstDash val="solid"/>
                      <a:round/>
                      <a:headEnd type="none" w="med" len="med"/>
                      <a:tailEnd type="none" w="med" len="med"/>
                    </a:lnT>
                  </a:tcPr>
                </a:tc>
                <a:tc>
                  <a:txBody>
                    <a:bodyPr/>
                    <a:lstStyle/>
                    <a:p>
                      <a:pPr algn="ctr" fontAlgn="ctr"/>
                      <a:r>
                        <a:rPr lang="en-US" sz="1000" b="1" i="0" u="none" strike="noStrike" dirty="0" smtClean="0">
                          <a:solidFill>
                            <a:srgbClr val="000000"/>
                          </a:solidFill>
                          <a:effectLst/>
                          <a:latin typeface="+mn-lt"/>
                          <a:ea typeface="Calibri" charset="0"/>
                          <a:cs typeface="Calibri" charset="0"/>
                        </a:rPr>
                        <a:t>49,456</a:t>
                      </a:r>
                      <a:endParaRPr lang="en-US" sz="1000" b="1" i="0" u="none" strike="noStrike" dirty="0">
                        <a:solidFill>
                          <a:srgbClr val="000000"/>
                        </a:solidFill>
                        <a:effectLst/>
                        <a:latin typeface="+mn-lt"/>
                        <a:ea typeface="Calibri" charset="0"/>
                        <a:cs typeface="Calibri" charset="0"/>
                      </a:endParaRPr>
                    </a:p>
                  </a:txBody>
                  <a:tcPr marL="9525" marR="9525" marT="9525" marB="0" anchor="ctr">
                    <a:lnT w="12700" cap="flat" cmpd="sng" algn="ctr">
                      <a:solidFill>
                        <a:schemeClr val="tx1"/>
                      </a:solidFill>
                      <a:prstDash val="solid"/>
                      <a:round/>
                      <a:headEnd type="none" w="med" len="med"/>
                      <a:tailEnd type="none" w="med" len="med"/>
                    </a:lnT>
                  </a:tcPr>
                </a:tc>
                <a:tc>
                  <a:txBody>
                    <a:bodyPr/>
                    <a:lstStyle/>
                    <a:p>
                      <a:pPr algn="ctr" fontAlgn="ctr"/>
                      <a:r>
                        <a:rPr lang="en-US" sz="1000" b="1" u="none" strike="noStrike" dirty="0" smtClean="0">
                          <a:effectLst/>
                          <a:latin typeface="+mn-lt"/>
                          <a:ea typeface="Calibri" charset="0"/>
                          <a:cs typeface="Calibri" charset="0"/>
                        </a:rPr>
                        <a:t>$4</a:t>
                      </a:r>
                      <a:endParaRPr lang="en-US" sz="1000" b="1" i="0" u="none" strike="noStrike" dirty="0">
                        <a:solidFill>
                          <a:srgbClr val="000000"/>
                        </a:solidFill>
                        <a:effectLst/>
                        <a:latin typeface="+mn-lt"/>
                        <a:ea typeface="Calibri" charset="0"/>
                        <a:cs typeface="Calibri" charset="0"/>
                      </a:endParaRPr>
                    </a:p>
                  </a:txBody>
                  <a:tcPr marL="9525" marR="9525" marT="9525" marB="0" anchor="ctr">
                    <a:lnT w="12700" cap="flat" cmpd="sng" algn="ctr">
                      <a:solidFill>
                        <a:schemeClr val="tx1"/>
                      </a:solidFill>
                      <a:prstDash val="solid"/>
                      <a:round/>
                      <a:headEnd type="none" w="med" len="med"/>
                      <a:tailEnd type="none" w="med" len="med"/>
                    </a:lnT>
                  </a:tcPr>
                </a:tc>
                <a:tc>
                  <a:txBody>
                    <a:bodyPr/>
                    <a:lstStyle/>
                    <a:p>
                      <a:pPr algn="ctr" fontAlgn="ctr"/>
                      <a:r>
                        <a:rPr lang="en-US" sz="1000" b="1" u="none" strike="noStrike" dirty="0" smtClean="0">
                          <a:effectLst/>
                          <a:latin typeface="+mn-lt"/>
                          <a:ea typeface="Calibri" charset="0"/>
                          <a:cs typeface="Calibri" charset="0"/>
                        </a:rPr>
                        <a:t>$4</a:t>
                      </a:r>
                      <a:endParaRPr lang="en-US" sz="1000" b="1" i="0" u="none" strike="noStrike" dirty="0">
                        <a:solidFill>
                          <a:srgbClr val="000000"/>
                        </a:solidFill>
                        <a:effectLst/>
                        <a:latin typeface="+mn-lt"/>
                        <a:ea typeface="Calibri" charset="0"/>
                        <a:cs typeface="Calibri" charset="0"/>
                      </a:endParaRPr>
                    </a:p>
                  </a:txBody>
                  <a:tcPr marL="9525" marR="9525" marT="9525" marB="0" anchor="ctr">
                    <a:lnT w="12700" cap="flat" cmpd="sng" algn="ctr">
                      <a:solidFill>
                        <a:schemeClr val="tx1"/>
                      </a:solidFill>
                      <a:prstDash val="solid"/>
                      <a:round/>
                      <a:headEnd type="none" w="med" len="med"/>
                      <a:tailEnd type="none" w="med" len="med"/>
                    </a:lnT>
                  </a:tcPr>
                </a:tc>
                <a:tc>
                  <a:txBody>
                    <a:bodyPr/>
                    <a:lstStyle/>
                    <a:p>
                      <a:pPr algn="ctr" fontAlgn="ctr"/>
                      <a:endParaRPr lang="en-US" sz="1000" b="1" i="0" u="none" strike="noStrike" dirty="0">
                        <a:solidFill>
                          <a:srgbClr val="000000"/>
                        </a:solidFill>
                        <a:effectLst/>
                        <a:latin typeface="+mn-lt"/>
                        <a:ea typeface="Calibri" charset="0"/>
                        <a:cs typeface="Calibri" charset="0"/>
                      </a:endParaRPr>
                    </a:p>
                  </a:txBody>
                  <a:tcPr marL="9525" marR="9525" marT="9525" marB="0" anchor="ctr">
                    <a:lnT w="12700" cap="flat" cmpd="sng" algn="ctr">
                      <a:solidFill>
                        <a:schemeClr val="tx1"/>
                      </a:solidFill>
                      <a:prstDash val="solid"/>
                      <a:round/>
                      <a:headEnd type="none" w="med" len="med"/>
                      <a:tailEnd type="none" w="med" len="med"/>
                    </a:lnT>
                  </a:tcPr>
                </a:tc>
                <a:tc>
                  <a:txBody>
                    <a:bodyPr/>
                    <a:lstStyle/>
                    <a:p>
                      <a:pPr algn="r" fontAlgn="ctr"/>
                      <a:r>
                        <a:rPr lang="en-US" sz="1000" b="1" i="0" u="none" strike="noStrike" dirty="0" smtClean="0">
                          <a:solidFill>
                            <a:srgbClr val="000000"/>
                          </a:solidFill>
                          <a:effectLst/>
                          <a:latin typeface="+mn-lt"/>
                          <a:ea typeface="Calibri" charset="0"/>
                          <a:cs typeface="Calibri" charset="0"/>
                        </a:rPr>
                        <a:t>$5,333,954,327</a:t>
                      </a:r>
                      <a:endParaRPr lang="en-US" sz="1000" b="1" i="0" u="none" strike="noStrike" dirty="0">
                        <a:solidFill>
                          <a:srgbClr val="000000"/>
                        </a:solidFill>
                        <a:effectLst/>
                        <a:latin typeface="+mn-lt"/>
                        <a:ea typeface="Calibri" charset="0"/>
                        <a:cs typeface="Calibri" charset="0"/>
                      </a:endParaRPr>
                    </a:p>
                  </a:txBody>
                  <a:tcPr marL="9525" marR="9525" marT="9525" marB="0" anchor="ctr">
                    <a:lnT w="12700" cap="flat" cmpd="sng" algn="ctr">
                      <a:solidFill>
                        <a:schemeClr val="tx1"/>
                      </a:solidFill>
                      <a:prstDash val="solid"/>
                      <a:round/>
                      <a:headEnd type="none" w="med" len="med"/>
                      <a:tailEnd type="none" w="med" len="med"/>
                    </a:lnT>
                    <a:noFill/>
                  </a:tcPr>
                </a:tc>
              </a:tr>
              <a:tr h="161925">
                <a:tc>
                  <a:txBody>
                    <a:bodyPr/>
                    <a:lstStyle/>
                    <a:p>
                      <a:pPr algn="l" fontAlgn="ctr"/>
                      <a:endParaRPr lang="en-US" sz="1000" b="0" i="0" u="none" strike="noStrike">
                        <a:solidFill>
                          <a:srgbClr val="000000"/>
                        </a:solidFill>
                        <a:effectLst/>
                        <a:latin typeface="+mn-lt"/>
                        <a:ea typeface="Calibri" charset="0"/>
                        <a:cs typeface="Calibri" charset="0"/>
                      </a:endParaRPr>
                    </a:p>
                  </a:txBody>
                  <a:tcPr marL="9525" marR="9525" marT="9525" marB="0" anchor="ctr"/>
                </a:tc>
                <a:tc>
                  <a:txBody>
                    <a:bodyPr/>
                    <a:lstStyle/>
                    <a:p>
                      <a:pPr algn="l" fontAlgn="ctr"/>
                      <a:endParaRPr lang="en-US" sz="1000" b="0" i="0" u="none" strike="noStrike">
                        <a:solidFill>
                          <a:srgbClr val="000000"/>
                        </a:solidFill>
                        <a:effectLst/>
                        <a:latin typeface="+mn-lt"/>
                        <a:ea typeface="Calibri" charset="0"/>
                        <a:cs typeface="Calibri" charset="0"/>
                      </a:endParaRPr>
                    </a:p>
                  </a:txBody>
                  <a:tcPr marL="9525" marR="9525" marT="9525" marB="0" anchor="ctr"/>
                </a:tc>
                <a:tc>
                  <a:txBody>
                    <a:bodyPr/>
                    <a:lstStyle/>
                    <a:p>
                      <a:pPr algn="ctr" fontAlgn="ctr"/>
                      <a:endParaRPr lang="en-US" sz="1000" b="0" i="0" u="none" strike="noStrike">
                        <a:solidFill>
                          <a:srgbClr val="000000"/>
                        </a:solidFill>
                        <a:effectLst/>
                        <a:latin typeface="+mn-lt"/>
                        <a:ea typeface="Calibri" charset="0"/>
                        <a:cs typeface="Calibri" charset="0"/>
                      </a:endParaRPr>
                    </a:p>
                  </a:txBody>
                  <a:tcPr marL="9525" marR="9525" marT="9525" marB="0" anchor="ctr"/>
                </a:tc>
                <a:tc>
                  <a:txBody>
                    <a:bodyPr/>
                    <a:lstStyle/>
                    <a:p>
                      <a:pPr algn="ctr" fontAlgn="ctr"/>
                      <a:endParaRPr lang="en-US" sz="1000" b="0" i="0" u="none" strike="noStrike">
                        <a:solidFill>
                          <a:srgbClr val="000000"/>
                        </a:solidFill>
                        <a:effectLst/>
                        <a:latin typeface="+mn-lt"/>
                        <a:ea typeface="Calibri" charset="0"/>
                        <a:cs typeface="Calibri" charset="0"/>
                      </a:endParaRPr>
                    </a:p>
                  </a:txBody>
                  <a:tcPr marL="9525" marR="9525" marT="9525" marB="0" anchor="ctr"/>
                </a:tc>
                <a:tc>
                  <a:txBody>
                    <a:bodyPr/>
                    <a:lstStyle/>
                    <a:p>
                      <a:pPr algn="ctr" fontAlgn="ctr"/>
                      <a:endParaRPr lang="en-US" sz="1000" b="0" i="0" u="none" strike="noStrike" dirty="0">
                        <a:solidFill>
                          <a:srgbClr val="000000"/>
                        </a:solidFill>
                        <a:effectLst/>
                        <a:latin typeface="+mn-lt"/>
                        <a:ea typeface="Calibri" charset="0"/>
                        <a:cs typeface="Calibri" charset="0"/>
                      </a:endParaRPr>
                    </a:p>
                  </a:txBody>
                  <a:tcPr marL="9525" marR="9525" marT="9525" marB="0" anchor="ctr"/>
                </a:tc>
                <a:tc>
                  <a:txBody>
                    <a:bodyPr/>
                    <a:lstStyle/>
                    <a:p>
                      <a:pPr algn="ctr" fontAlgn="ctr"/>
                      <a:endParaRPr lang="en-US" sz="1000" b="0" i="0" u="none" strike="noStrike">
                        <a:solidFill>
                          <a:srgbClr val="000000"/>
                        </a:solidFill>
                        <a:effectLst/>
                        <a:latin typeface="+mn-lt"/>
                        <a:ea typeface="Calibri" charset="0"/>
                        <a:cs typeface="Calibri" charset="0"/>
                      </a:endParaRPr>
                    </a:p>
                  </a:txBody>
                  <a:tcPr marL="9525" marR="9525" marT="9525" marB="0" anchor="ctr"/>
                </a:tc>
                <a:tc>
                  <a:txBody>
                    <a:bodyPr/>
                    <a:lstStyle/>
                    <a:p>
                      <a:pPr algn="ctr" fontAlgn="ctr"/>
                      <a:endParaRPr lang="en-US" sz="1000" b="0" i="0" u="none" strike="noStrike" dirty="0">
                        <a:solidFill>
                          <a:srgbClr val="000000"/>
                        </a:solidFill>
                        <a:effectLst/>
                        <a:latin typeface="+mn-lt"/>
                        <a:ea typeface="Calibri" charset="0"/>
                        <a:cs typeface="Calibri" charset="0"/>
                      </a:endParaRPr>
                    </a:p>
                  </a:txBody>
                  <a:tcPr marL="9525" marR="9525" marT="9525" marB="0" anchor="ctr"/>
                </a:tc>
              </a:tr>
              <a:tr h="161925">
                <a:tc>
                  <a:txBody>
                    <a:bodyPr/>
                    <a:lstStyle/>
                    <a:p>
                      <a:pPr algn="l" fontAlgn="ctr"/>
                      <a:r>
                        <a:rPr lang="en-US" sz="1000" u="none" strike="noStrike">
                          <a:effectLst/>
                          <a:latin typeface="+mn-lt"/>
                          <a:ea typeface="Calibri" charset="0"/>
                          <a:cs typeface="Calibri" charset="0"/>
                        </a:rPr>
                        <a:t>Other Multi Employer Plans</a:t>
                      </a:r>
                      <a:endParaRPr lang="en-US" sz="1000" b="1" i="0" u="none" strike="noStrike">
                        <a:solidFill>
                          <a:srgbClr val="000000"/>
                        </a:solidFill>
                        <a:effectLst/>
                        <a:latin typeface="+mn-lt"/>
                        <a:ea typeface="Calibri" charset="0"/>
                        <a:cs typeface="Calibri" charset="0"/>
                      </a:endParaRPr>
                    </a:p>
                  </a:txBody>
                  <a:tcPr marL="9525" marR="9525" marT="9525" marB="0" anchor="ctr"/>
                </a:tc>
                <a:tc>
                  <a:txBody>
                    <a:bodyPr/>
                    <a:lstStyle/>
                    <a:p>
                      <a:pPr algn="l" fontAlgn="ctr"/>
                      <a:endParaRPr lang="en-US" sz="1000" b="0" i="0" u="none" strike="noStrike">
                        <a:solidFill>
                          <a:srgbClr val="000000"/>
                        </a:solidFill>
                        <a:effectLst/>
                        <a:latin typeface="+mn-lt"/>
                        <a:ea typeface="Calibri" charset="0"/>
                        <a:cs typeface="Calibri" charset="0"/>
                      </a:endParaRPr>
                    </a:p>
                  </a:txBody>
                  <a:tcPr marL="9525" marR="9525" marT="9525" marB="0" anchor="ctr"/>
                </a:tc>
                <a:tc>
                  <a:txBody>
                    <a:bodyPr/>
                    <a:lstStyle/>
                    <a:p>
                      <a:pPr algn="ctr" fontAlgn="ctr"/>
                      <a:endParaRPr lang="en-US" sz="1000" b="0" i="0" u="none" strike="noStrike">
                        <a:solidFill>
                          <a:srgbClr val="000000"/>
                        </a:solidFill>
                        <a:effectLst/>
                        <a:latin typeface="+mn-lt"/>
                        <a:ea typeface="Calibri" charset="0"/>
                        <a:cs typeface="Calibri" charset="0"/>
                      </a:endParaRPr>
                    </a:p>
                  </a:txBody>
                  <a:tcPr marL="9525" marR="9525" marT="9525" marB="0" anchor="ctr"/>
                </a:tc>
                <a:tc>
                  <a:txBody>
                    <a:bodyPr/>
                    <a:lstStyle/>
                    <a:p>
                      <a:pPr algn="ctr" fontAlgn="ctr"/>
                      <a:endParaRPr lang="en-US" sz="1000" b="0" i="0" u="none" strike="noStrike">
                        <a:solidFill>
                          <a:srgbClr val="000000"/>
                        </a:solidFill>
                        <a:effectLst/>
                        <a:latin typeface="+mn-lt"/>
                        <a:ea typeface="Calibri" charset="0"/>
                        <a:cs typeface="Calibri" charset="0"/>
                      </a:endParaRPr>
                    </a:p>
                  </a:txBody>
                  <a:tcPr marL="9525" marR="9525" marT="9525" marB="0" anchor="ctr"/>
                </a:tc>
                <a:tc>
                  <a:txBody>
                    <a:bodyPr/>
                    <a:lstStyle/>
                    <a:p>
                      <a:pPr algn="ctr" fontAlgn="ctr"/>
                      <a:endParaRPr lang="en-US" sz="1000" b="0" i="0" u="none" strike="noStrike" dirty="0">
                        <a:solidFill>
                          <a:srgbClr val="000000"/>
                        </a:solidFill>
                        <a:effectLst/>
                        <a:latin typeface="+mn-lt"/>
                        <a:ea typeface="Calibri" charset="0"/>
                        <a:cs typeface="Calibri" charset="0"/>
                      </a:endParaRPr>
                    </a:p>
                  </a:txBody>
                  <a:tcPr marL="9525" marR="9525" marT="9525" marB="0" anchor="ctr"/>
                </a:tc>
                <a:tc>
                  <a:txBody>
                    <a:bodyPr/>
                    <a:lstStyle/>
                    <a:p>
                      <a:pPr algn="ctr" fontAlgn="ctr"/>
                      <a:endParaRPr lang="en-US" sz="1000" b="0" i="0" u="none" strike="noStrike" dirty="0">
                        <a:solidFill>
                          <a:srgbClr val="000000"/>
                        </a:solidFill>
                        <a:effectLst/>
                        <a:latin typeface="+mn-lt"/>
                        <a:ea typeface="Calibri" charset="0"/>
                        <a:cs typeface="Calibri" charset="0"/>
                      </a:endParaRPr>
                    </a:p>
                  </a:txBody>
                  <a:tcPr marL="9525" marR="9525" marT="9525" marB="0" anchor="ctr"/>
                </a:tc>
                <a:tc>
                  <a:txBody>
                    <a:bodyPr/>
                    <a:lstStyle/>
                    <a:p>
                      <a:pPr algn="ctr" fontAlgn="ctr"/>
                      <a:endParaRPr lang="en-US" sz="1000" b="0" i="0" u="none" strike="noStrike" dirty="0">
                        <a:solidFill>
                          <a:srgbClr val="000000"/>
                        </a:solidFill>
                        <a:effectLst/>
                        <a:latin typeface="+mn-lt"/>
                        <a:ea typeface="Calibri" charset="0"/>
                        <a:cs typeface="Calibri" charset="0"/>
                      </a:endParaRPr>
                    </a:p>
                  </a:txBody>
                  <a:tcPr marL="9525" marR="9525" marT="9525" marB="0" anchor="ctr"/>
                </a:tc>
              </a:tr>
              <a:tr h="161925">
                <a:tc>
                  <a:txBody>
                    <a:bodyPr/>
                    <a:lstStyle/>
                    <a:p>
                      <a:pPr algn="l" fontAlgn="ctr"/>
                      <a:r>
                        <a:rPr lang="en-US" sz="1000" u="none" strike="noStrike" dirty="0">
                          <a:effectLst/>
                          <a:latin typeface="+mn-lt"/>
                          <a:ea typeface="Calibri" charset="0"/>
                          <a:cs typeface="Calibri" charset="0"/>
                        </a:rPr>
                        <a:t>NYCERS</a:t>
                      </a:r>
                      <a:endParaRPr lang="en-US" sz="1000" b="0" i="0" u="none" strike="noStrike" dirty="0">
                        <a:solidFill>
                          <a:srgbClr val="000000"/>
                        </a:solidFill>
                        <a:effectLst/>
                        <a:latin typeface="+mn-lt"/>
                        <a:ea typeface="Calibri" charset="0"/>
                        <a:cs typeface="Calibri" charset="0"/>
                      </a:endParaRPr>
                    </a:p>
                  </a:txBody>
                  <a:tcPr marL="85725" marR="9525" marT="9525" marB="0" anchor="ctr"/>
                </a:tc>
                <a:tc>
                  <a:txBody>
                    <a:bodyPr/>
                    <a:lstStyle/>
                    <a:p>
                      <a:pPr algn="l" fontAlgn="ctr"/>
                      <a:endParaRPr lang="en-US" sz="1000" b="0" i="0" u="none" strike="noStrike">
                        <a:solidFill>
                          <a:srgbClr val="000000"/>
                        </a:solidFill>
                        <a:effectLst/>
                        <a:latin typeface="+mn-lt"/>
                        <a:ea typeface="Calibri" charset="0"/>
                        <a:cs typeface="Calibri" charset="0"/>
                      </a:endParaRPr>
                    </a:p>
                  </a:txBody>
                  <a:tcPr marL="9525" marR="9525" marT="9525" marB="0" anchor="ctr"/>
                </a:tc>
                <a:tc>
                  <a:txBody>
                    <a:bodyPr/>
                    <a:lstStyle/>
                    <a:p>
                      <a:pPr algn="ctr" fontAlgn="ctr"/>
                      <a:r>
                        <a:rPr lang="en-US" sz="1000" u="none" strike="noStrike" dirty="0" smtClean="0">
                          <a:effectLst/>
                          <a:latin typeface="+mn-lt"/>
                          <a:ea typeface="Calibri" charset="0"/>
                          <a:cs typeface="Calibri" charset="0"/>
                        </a:rPr>
                        <a:t>39,417</a:t>
                      </a:r>
                      <a:endParaRPr lang="en-US" sz="1000" b="0" i="0" u="none" strike="noStrike" dirty="0">
                        <a:solidFill>
                          <a:srgbClr val="000000"/>
                        </a:solidFill>
                        <a:effectLst/>
                        <a:latin typeface="+mn-lt"/>
                        <a:ea typeface="Calibri" charset="0"/>
                        <a:cs typeface="Calibri" charset="0"/>
                      </a:endParaRPr>
                    </a:p>
                  </a:txBody>
                  <a:tcPr marL="9525" marR="9525" marT="9525" marB="0" anchor="ctr"/>
                </a:tc>
                <a:tc>
                  <a:txBody>
                    <a:bodyPr/>
                    <a:lstStyle/>
                    <a:p>
                      <a:pPr algn="ctr" fontAlgn="ctr"/>
                      <a:r>
                        <a:rPr lang="en-US" sz="1000" u="none" strike="noStrike" dirty="0" smtClean="0">
                          <a:effectLst/>
                          <a:latin typeface="+mn-lt"/>
                          <a:ea typeface="Calibri" charset="0"/>
                          <a:cs typeface="Calibri" charset="0"/>
                        </a:rPr>
                        <a:t>$798</a:t>
                      </a:r>
                      <a:endParaRPr lang="en-US" sz="1000" b="0" i="0" u="none" strike="noStrike" dirty="0">
                        <a:solidFill>
                          <a:srgbClr val="000000"/>
                        </a:solidFill>
                        <a:effectLst/>
                        <a:latin typeface="+mn-lt"/>
                        <a:ea typeface="Calibri" charset="0"/>
                        <a:cs typeface="Calibri" charset="0"/>
                      </a:endParaRPr>
                    </a:p>
                  </a:txBody>
                  <a:tcPr marL="9525" marR="9525" marT="9525" marB="0" anchor="ctr">
                    <a:noFill/>
                  </a:tcPr>
                </a:tc>
                <a:tc>
                  <a:txBody>
                    <a:bodyPr/>
                    <a:lstStyle/>
                    <a:p>
                      <a:pPr algn="ctr" fontAlgn="ctr"/>
                      <a:r>
                        <a:rPr lang="en-US" sz="1000" u="none" strike="noStrike" dirty="0" smtClean="0">
                          <a:effectLst/>
                          <a:latin typeface="+mn-lt"/>
                          <a:ea typeface="Calibri" charset="0"/>
                          <a:cs typeface="Calibri" charset="0"/>
                        </a:rPr>
                        <a:t>$831</a:t>
                      </a:r>
                      <a:endParaRPr lang="en-US" sz="1000" b="0" i="0" u="none" strike="noStrike" dirty="0">
                        <a:solidFill>
                          <a:srgbClr val="000000"/>
                        </a:solidFill>
                        <a:effectLst/>
                        <a:latin typeface="+mn-lt"/>
                        <a:ea typeface="Calibri" charset="0"/>
                        <a:cs typeface="Calibri" charset="0"/>
                      </a:endParaRPr>
                    </a:p>
                  </a:txBody>
                  <a:tcPr marL="9525" marR="9525" marT="9525" marB="0" anchor="ctr">
                    <a:noFill/>
                  </a:tcPr>
                </a:tc>
                <a:tc>
                  <a:txBody>
                    <a:bodyPr/>
                    <a:lstStyle/>
                    <a:p>
                      <a:pPr algn="l" fontAlgn="ctr"/>
                      <a:endParaRPr lang="en-US" sz="1000" b="0" i="0" u="none" strike="noStrike">
                        <a:solidFill>
                          <a:srgbClr val="000000"/>
                        </a:solidFill>
                        <a:effectLst/>
                        <a:latin typeface="+mn-lt"/>
                        <a:ea typeface="Calibri" charset="0"/>
                        <a:cs typeface="Calibri" charset="0"/>
                      </a:endParaRPr>
                    </a:p>
                  </a:txBody>
                  <a:tcPr marL="9525" marR="9525" marT="9525" marB="0" anchor="ctr"/>
                </a:tc>
                <a:tc>
                  <a:txBody>
                    <a:bodyPr/>
                    <a:lstStyle/>
                    <a:p>
                      <a:pPr algn="ctr" fontAlgn="ctr"/>
                      <a:endParaRPr lang="en-US" sz="1000" b="0" i="0" u="none" strike="noStrike" dirty="0">
                        <a:solidFill>
                          <a:srgbClr val="000000"/>
                        </a:solidFill>
                        <a:effectLst/>
                        <a:latin typeface="+mn-lt"/>
                        <a:ea typeface="Calibri" charset="0"/>
                        <a:cs typeface="Calibri" charset="0"/>
                      </a:endParaRPr>
                    </a:p>
                  </a:txBody>
                  <a:tcPr marL="9525" marR="9525" marT="9525" marB="0" anchor="ctr"/>
                </a:tc>
              </a:tr>
              <a:tr h="161925">
                <a:tc>
                  <a:txBody>
                    <a:bodyPr/>
                    <a:lstStyle/>
                    <a:p>
                      <a:pPr algn="l" fontAlgn="ctr"/>
                      <a:r>
                        <a:rPr lang="en-US" sz="1000" u="none" strike="noStrike" dirty="0">
                          <a:effectLst/>
                          <a:latin typeface="+mn-lt"/>
                          <a:ea typeface="Calibri" charset="0"/>
                          <a:cs typeface="Calibri" charset="0"/>
                        </a:rPr>
                        <a:t>NYSLRS</a:t>
                      </a:r>
                      <a:endParaRPr lang="en-US" sz="1000" b="0" i="0" u="none" strike="noStrike" dirty="0">
                        <a:solidFill>
                          <a:srgbClr val="000000"/>
                        </a:solidFill>
                        <a:effectLst/>
                        <a:latin typeface="+mn-lt"/>
                        <a:ea typeface="Calibri" charset="0"/>
                        <a:cs typeface="Calibri" charset="0"/>
                      </a:endParaRPr>
                    </a:p>
                  </a:txBody>
                  <a:tcPr marL="85725" marR="9525" marT="9525" marB="0" anchor="ctr"/>
                </a:tc>
                <a:tc>
                  <a:txBody>
                    <a:bodyPr/>
                    <a:lstStyle/>
                    <a:p>
                      <a:pPr algn="l" fontAlgn="ctr"/>
                      <a:endParaRPr lang="en-US" sz="1000" b="0" i="0" u="none" strike="noStrike">
                        <a:solidFill>
                          <a:srgbClr val="000000"/>
                        </a:solidFill>
                        <a:effectLst/>
                        <a:latin typeface="+mn-lt"/>
                        <a:ea typeface="Calibri" charset="0"/>
                        <a:cs typeface="Calibri" charset="0"/>
                      </a:endParaRPr>
                    </a:p>
                  </a:txBody>
                  <a:tcPr marL="9525" marR="9525" marT="9525" marB="0" anchor="ctr"/>
                </a:tc>
                <a:tc>
                  <a:txBody>
                    <a:bodyPr/>
                    <a:lstStyle/>
                    <a:p>
                      <a:pPr algn="ctr" fontAlgn="ctr"/>
                      <a:r>
                        <a:rPr lang="en-US" sz="1000" u="none" strike="noStrike" dirty="0" smtClean="0">
                          <a:effectLst/>
                          <a:latin typeface="+mn-lt"/>
                          <a:ea typeface="Calibri" charset="0"/>
                          <a:cs typeface="Calibri" charset="0"/>
                        </a:rPr>
                        <a:t>1,049</a:t>
                      </a:r>
                      <a:endParaRPr lang="en-US" sz="1000" b="0" i="0" u="none" strike="noStrike" dirty="0">
                        <a:solidFill>
                          <a:srgbClr val="000000"/>
                        </a:solidFill>
                        <a:effectLst/>
                        <a:latin typeface="+mn-lt"/>
                        <a:ea typeface="Calibri" charset="0"/>
                        <a:cs typeface="Calibri" charset="0"/>
                      </a:endParaRPr>
                    </a:p>
                  </a:txBody>
                  <a:tcPr marL="9525" marR="9525" marT="9525" marB="0" anchor="ctr"/>
                </a:tc>
                <a:tc>
                  <a:txBody>
                    <a:bodyPr/>
                    <a:lstStyle/>
                    <a:p>
                      <a:pPr algn="ctr" fontAlgn="ctr"/>
                      <a:r>
                        <a:rPr lang="en-US" sz="1000" u="none" strike="noStrike" dirty="0" smtClean="0">
                          <a:effectLst/>
                          <a:latin typeface="+mn-lt"/>
                          <a:ea typeface="Calibri" charset="0"/>
                          <a:cs typeface="Calibri" charset="0"/>
                        </a:rPr>
                        <a:t>13</a:t>
                      </a:r>
                      <a:endParaRPr lang="en-US" sz="1000" b="0" i="0" u="none" strike="noStrike" dirty="0">
                        <a:solidFill>
                          <a:srgbClr val="000000"/>
                        </a:solidFill>
                        <a:effectLst/>
                        <a:latin typeface="+mn-lt"/>
                        <a:ea typeface="Calibri" charset="0"/>
                        <a:cs typeface="Calibri" charset="0"/>
                      </a:endParaRPr>
                    </a:p>
                  </a:txBody>
                  <a:tcPr marL="9525" marR="9525" marT="9525" marB="0" anchor="ctr"/>
                </a:tc>
                <a:tc>
                  <a:txBody>
                    <a:bodyPr/>
                    <a:lstStyle/>
                    <a:p>
                      <a:pPr algn="ctr" fontAlgn="ctr"/>
                      <a:r>
                        <a:rPr lang="en-US" sz="1000" u="none" strike="noStrike" dirty="0" smtClean="0">
                          <a:effectLst/>
                          <a:latin typeface="+mn-lt"/>
                          <a:ea typeface="Calibri" charset="0"/>
                          <a:cs typeface="Calibri" charset="0"/>
                        </a:rPr>
                        <a:t>17</a:t>
                      </a:r>
                      <a:endParaRPr lang="en-US" sz="1000" b="0" i="0" u="none" strike="noStrike" dirty="0">
                        <a:solidFill>
                          <a:srgbClr val="000000"/>
                        </a:solidFill>
                        <a:effectLst/>
                        <a:latin typeface="+mn-lt"/>
                        <a:ea typeface="Calibri" charset="0"/>
                        <a:cs typeface="Calibri" charset="0"/>
                      </a:endParaRPr>
                    </a:p>
                  </a:txBody>
                  <a:tcPr marL="9525" marR="9525" marT="9525" marB="0" anchor="ctr"/>
                </a:tc>
                <a:tc>
                  <a:txBody>
                    <a:bodyPr/>
                    <a:lstStyle/>
                    <a:p>
                      <a:pPr algn="l" fontAlgn="ctr"/>
                      <a:endParaRPr lang="en-US" sz="1000" b="0" i="0" u="none" strike="noStrike" dirty="0">
                        <a:solidFill>
                          <a:srgbClr val="000000"/>
                        </a:solidFill>
                        <a:effectLst/>
                        <a:latin typeface="+mn-lt"/>
                        <a:ea typeface="Calibri" charset="0"/>
                        <a:cs typeface="Calibri" charset="0"/>
                      </a:endParaRPr>
                    </a:p>
                  </a:txBody>
                  <a:tcPr marL="9525" marR="9525" marT="9525" marB="0" anchor="ctr"/>
                </a:tc>
                <a:tc>
                  <a:txBody>
                    <a:bodyPr/>
                    <a:lstStyle/>
                    <a:p>
                      <a:pPr algn="ctr" fontAlgn="ctr"/>
                      <a:endParaRPr lang="en-US" sz="1000" b="0" i="0" u="none" strike="noStrike" dirty="0">
                        <a:solidFill>
                          <a:srgbClr val="000000"/>
                        </a:solidFill>
                        <a:effectLst/>
                        <a:latin typeface="+mn-lt"/>
                        <a:ea typeface="Calibri" charset="0"/>
                        <a:cs typeface="Calibri" charset="0"/>
                      </a:endParaRPr>
                    </a:p>
                  </a:txBody>
                  <a:tcPr marL="9525" marR="9525" marT="9525" marB="0" anchor="ctr"/>
                </a:tc>
              </a:tr>
              <a:tr h="161925">
                <a:tc>
                  <a:txBody>
                    <a:bodyPr/>
                    <a:lstStyle/>
                    <a:p>
                      <a:pPr algn="l" fontAlgn="ctr"/>
                      <a:r>
                        <a:rPr lang="en-US" sz="1000" u="none" strike="noStrike" dirty="0" smtClean="0">
                          <a:effectLst/>
                          <a:latin typeface="+mn-lt"/>
                          <a:ea typeface="Calibri" charset="0"/>
                          <a:cs typeface="Calibri" charset="0"/>
                        </a:rPr>
                        <a:t>Voluntary </a:t>
                      </a:r>
                      <a:r>
                        <a:rPr lang="en-US" sz="1000" u="none" strike="noStrike" dirty="0">
                          <a:effectLst/>
                          <a:latin typeface="+mn-lt"/>
                          <a:ea typeface="Calibri" charset="0"/>
                          <a:cs typeface="Calibri" charset="0"/>
                        </a:rPr>
                        <a:t>Defined Contribution </a:t>
                      </a:r>
                      <a:r>
                        <a:rPr lang="en-US" sz="1000" u="none" strike="noStrike" dirty="0" smtClean="0">
                          <a:effectLst/>
                          <a:latin typeface="+mn-lt"/>
                          <a:ea typeface="Calibri" charset="0"/>
                          <a:cs typeface="Calibri" charset="0"/>
                        </a:rPr>
                        <a:t>(Tier </a:t>
                      </a:r>
                      <a:r>
                        <a:rPr lang="en-US" sz="1000" u="none" strike="noStrike" dirty="0">
                          <a:effectLst/>
                          <a:latin typeface="+mn-lt"/>
                          <a:ea typeface="Calibri" charset="0"/>
                          <a:cs typeface="Calibri" charset="0"/>
                        </a:rPr>
                        <a:t>6 option)</a:t>
                      </a:r>
                      <a:endParaRPr lang="en-US" sz="1000" b="0" i="0" u="none" strike="noStrike" dirty="0">
                        <a:solidFill>
                          <a:srgbClr val="000000"/>
                        </a:solidFill>
                        <a:effectLst/>
                        <a:latin typeface="+mn-lt"/>
                        <a:ea typeface="Calibri" charset="0"/>
                        <a:cs typeface="Calibri" charset="0"/>
                      </a:endParaRPr>
                    </a:p>
                  </a:txBody>
                  <a:tcPr marL="85725" marR="9525" marT="9525" marB="0" anchor="ctr"/>
                </a:tc>
                <a:tc>
                  <a:txBody>
                    <a:bodyPr/>
                    <a:lstStyle/>
                    <a:p>
                      <a:pPr algn="l" fontAlgn="ctr"/>
                      <a:endParaRPr lang="en-US" sz="1000" b="0" i="0" u="none" strike="noStrike">
                        <a:solidFill>
                          <a:srgbClr val="000000"/>
                        </a:solidFill>
                        <a:effectLst/>
                        <a:latin typeface="+mn-lt"/>
                        <a:ea typeface="Calibri" charset="0"/>
                        <a:cs typeface="Calibri" charset="0"/>
                      </a:endParaRPr>
                    </a:p>
                  </a:txBody>
                  <a:tcPr marL="9525" marR="9525" marT="9525" marB="0" anchor="ctr"/>
                </a:tc>
                <a:tc>
                  <a:txBody>
                    <a:bodyPr/>
                    <a:lstStyle/>
                    <a:p>
                      <a:pPr algn="ctr" fontAlgn="ctr"/>
                      <a:r>
                        <a:rPr lang="en-US" sz="1000" u="none" strike="noStrike" dirty="0" smtClean="0">
                          <a:effectLst/>
                          <a:latin typeface="+mn-lt"/>
                          <a:ea typeface="Calibri" charset="0"/>
                          <a:cs typeface="Calibri" charset="0"/>
                        </a:rPr>
                        <a:t>72</a:t>
                      </a:r>
                      <a:endParaRPr lang="en-US" sz="1000" b="0" i="0" u="none" strike="noStrike" dirty="0">
                        <a:solidFill>
                          <a:srgbClr val="000000"/>
                        </a:solidFill>
                        <a:effectLst/>
                        <a:latin typeface="+mn-lt"/>
                        <a:ea typeface="Calibri" charset="0"/>
                        <a:cs typeface="Calibri" charset="0"/>
                      </a:endParaRPr>
                    </a:p>
                  </a:txBody>
                  <a:tcPr marL="9525" marR="9525" marT="9525" marB="0" anchor="ctr"/>
                </a:tc>
                <a:tc>
                  <a:txBody>
                    <a:bodyPr/>
                    <a:lstStyle/>
                    <a:p>
                      <a:pPr algn="ctr" fontAlgn="ctr"/>
                      <a:r>
                        <a:rPr lang="en-US" sz="1000" u="none" strike="noStrike" dirty="0" smtClean="0">
                          <a:effectLst/>
                          <a:latin typeface="+mn-lt"/>
                          <a:ea typeface="Calibri" charset="0"/>
                          <a:cs typeface="Calibri" charset="0"/>
                        </a:rPr>
                        <a:t>&lt;1</a:t>
                      </a:r>
                      <a:endParaRPr lang="en-US" sz="1000" b="0" i="0" u="none" strike="noStrike" dirty="0">
                        <a:solidFill>
                          <a:srgbClr val="000000"/>
                        </a:solidFill>
                        <a:effectLst/>
                        <a:latin typeface="+mn-lt"/>
                        <a:ea typeface="Calibri" charset="0"/>
                        <a:cs typeface="Calibri" charset="0"/>
                      </a:endParaRPr>
                    </a:p>
                  </a:txBody>
                  <a:tcPr marL="9525" marR="9525" marT="9525" marB="0" anchor="ctr"/>
                </a:tc>
                <a:tc>
                  <a:txBody>
                    <a:bodyPr/>
                    <a:lstStyle/>
                    <a:p>
                      <a:pPr algn="ctr" fontAlgn="ctr"/>
                      <a:r>
                        <a:rPr lang="en-US" sz="1000" u="none" strike="noStrike" dirty="0" smtClean="0">
                          <a:effectLst/>
                          <a:latin typeface="+mn-lt"/>
                          <a:ea typeface="Calibri" charset="0"/>
                          <a:cs typeface="Calibri" charset="0"/>
                        </a:rPr>
                        <a:t>&lt;1</a:t>
                      </a:r>
                      <a:endParaRPr lang="en-US" sz="1000" b="0" i="0" u="none" strike="noStrike" dirty="0">
                        <a:solidFill>
                          <a:srgbClr val="000000"/>
                        </a:solidFill>
                        <a:effectLst/>
                        <a:latin typeface="+mn-lt"/>
                        <a:ea typeface="Calibri" charset="0"/>
                        <a:cs typeface="Calibri" charset="0"/>
                      </a:endParaRPr>
                    </a:p>
                  </a:txBody>
                  <a:tcPr marL="9525" marR="9525" marT="9525" marB="0" anchor="ctr"/>
                </a:tc>
                <a:tc>
                  <a:txBody>
                    <a:bodyPr/>
                    <a:lstStyle/>
                    <a:p>
                      <a:pPr algn="ctr" fontAlgn="ctr"/>
                      <a:endParaRPr lang="en-US" sz="1000" b="0" i="0" u="none" strike="noStrike">
                        <a:solidFill>
                          <a:srgbClr val="000000"/>
                        </a:solidFill>
                        <a:effectLst/>
                        <a:latin typeface="+mn-lt"/>
                        <a:ea typeface="Calibri" charset="0"/>
                        <a:cs typeface="Calibri" charset="0"/>
                      </a:endParaRPr>
                    </a:p>
                  </a:txBody>
                  <a:tcPr marL="9525" marR="9525" marT="9525" marB="0" anchor="ctr"/>
                </a:tc>
                <a:tc>
                  <a:txBody>
                    <a:bodyPr/>
                    <a:lstStyle/>
                    <a:p>
                      <a:pPr algn="ctr" fontAlgn="ctr"/>
                      <a:endParaRPr lang="en-US" sz="1000" b="0" i="0" u="none" strike="noStrike" dirty="0">
                        <a:solidFill>
                          <a:srgbClr val="000000"/>
                        </a:solidFill>
                        <a:effectLst/>
                        <a:latin typeface="+mn-lt"/>
                        <a:ea typeface="Calibri" charset="0"/>
                        <a:cs typeface="Calibri" charset="0"/>
                      </a:endParaRPr>
                    </a:p>
                  </a:txBody>
                  <a:tcPr marL="9525" marR="9525" marT="9525" marB="0" anchor="ctr"/>
                </a:tc>
              </a:tr>
              <a:tr h="190500">
                <a:tc>
                  <a:txBody>
                    <a:bodyPr/>
                    <a:lstStyle/>
                    <a:p>
                      <a:pPr algn="l" fontAlgn="ctr"/>
                      <a:r>
                        <a:rPr lang="en-US" sz="1000" u="none" strike="noStrike" dirty="0" smtClean="0">
                          <a:effectLst/>
                          <a:latin typeface="+mn-lt"/>
                          <a:ea typeface="Calibri" charset="0"/>
                          <a:cs typeface="Calibri" charset="0"/>
                        </a:rPr>
                        <a:t>Railroad Retirement Board (RRB, Tier II expense</a:t>
                      </a:r>
                      <a:r>
                        <a:rPr lang="en-US" sz="1000" u="none" strike="noStrike" baseline="0" dirty="0" smtClean="0">
                          <a:effectLst/>
                          <a:latin typeface="+mn-lt"/>
                          <a:ea typeface="Calibri" charset="0"/>
                          <a:cs typeface="Calibri" charset="0"/>
                        </a:rPr>
                        <a:t> </a:t>
                      </a:r>
                      <a:r>
                        <a:rPr lang="en-US" sz="1000" u="none" strike="noStrike" dirty="0" smtClean="0">
                          <a:effectLst/>
                          <a:latin typeface="+mn-lt"/>
                          <a:ea typeface="Calibri" charset="0"/>
                          <a:cs typeface="Calibri" charset="0"/>
                        </a:rPr>
                        <a:t>only)</a:t>
                      </a:r>
                      <a:r>
                        <a:rPr lang="en-US" sz="1000" u="none" strike="noStrike" baseline="30000" dirty="0" smtClean="0">
                          <a:effectLst/>
                          <a:latin typeface="+mn-lt"/>
                          <a:ea typeface="Calibri" charset="0"/>
                          <a:cs typeface="Calibri" charset="0"/>
                        </a:rPr>
                        <a:t>4</a:t>
                      </a:r>
                      <a:endParaRPr lang="en-US" sz="1000" b="0" i="0" u="none" strike="noStrike" dirty="0">
                        <a:solidFill>
                          <a:srgbClr val="000000"/>
                        </a:solidFill>
                        <a:effectLst/>
                        <a:latin typeface="+mn-lt"/>
                        <a:ea typeface="Calibri" charset="0"/>
                        <a:cs typeface="Calibri" charset="0"/>
                      </a:endParaRPr>
                    </a:p>
                  </a:txBody>
                  <a:tcPr marL="85725" marR="9525" marT="9525" marB="0" anchor="ctr">
                    <a:lnB w="12700" cap="flat" cmpd="sng" algn="ctr">
                      <a:solidFill>
                        <a:schemeClr val="tx1"/>
                      </a:solidFill>
                      <a:prstDash val="solid"/>
                      <a:round/>
                      <a:headEnd type="none" w="med" len="med"/>
                      <a:tailEnd type="none" w="med" len="med"/>
                    </a:lnB>
                  </a:tcPr>
                </a:tc>
                <a:tc>
                  <a:txBody>
                    <a:bodyPr/>
                    <a:lstStyle/>
                    <a:p>
                      <a:pPr algn="l" fontAlgn="t"/>
                      <a:endParaRPr lang="en-US" sz="1000" b="0" i="0" u="none" strike="noStrike" dirty="0">
                        <a:solidFill>
                          <a:srgbClr val="000000"/>
                        </a:solidFill>
                        <a:effectLst/>
                        <a:latin typeface="+mn-lt"/>
                        <a:ea typeface="Calibri" charset="0"/>
                        <a:cs typeface="Calibri" charset="0"/>
                      </a:endParaRPr>
                    </a:p>
                  </a:txBody>
                  <a:tcPr marL="9525" marR="9525" marT="9525" marB="0">
                    <a:lnB w="12700" cap="flat" cmpd="sng" algn="ctr">
                      <a:solidFill>
                        <a:schemeClr val="tx1"/>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effectLst/>
                          <a:latin typeface="+mn-lt"/>
                          <a:ea typeface="Calibri" charset="0"/>
                          <a:cs typeface="Calibri" charset="0"/>
                        </a:rPr>
                        <a:t>N/A</a:t>
                      </a:r>
                      <a:endParaRPr lang="en-US" sz="1000" b="0" i="0" u="none" strike="noStrike" dirty="0">
                        <a:solidFill>
                          <a:srgbClr val="000000"/>
                        </a:solidFill>
                        <a:effectLst/>
                        <a:latin typeface="+mn-lt"/>
                        <a:ea typeface="Calibri" charset="0"/>
                        <a:cs typeface="Calibri" charset="0"/>
                      </a:endParaRPr>
                    </a:p>
                  </a:txBody>
                  <a:tcPr marL="9525" marR="9525" marT="9525" marB="0" anchor="ctr">
                    <a:lnB w="12700" cap="flat" cmpd="sng" algn="ctr">
                      <a:solidFill>
                        <a:schemeClr val="tx1"/>
                      </a:solidFill>
                      <a:prstDash val="solid"/>
                      <a:round/>
                      <a:headEnd type="none" w="med" len="med"/>
                      <a:tailEnd type="none" w="med" len="med"/>
                    </a:lnB>
                    <a:noFill/>
                  </a:tcPr>
                </a:tc>
                <a:tc>
                  <a:txBody>
                    <a:bodyPr/>
                    <a:lstStyle/>
                    <a:p>
                      <a:pPr algn="ctr" fontAlgn="ctr"/>
                      <a:r>
                        <a:rPr lang="en-US" sz="1000" u="none" strike="noStrike" dirty="0" smtClean="0">
                          <a:effectLst/>
                          <a:latin typeface="+mn-lt"/>
                          <a:ea typeface="Calibri" charset="0"/>
                          <a:cs typeface="Calibri" charset="0"/>
                        </a:rPr>
                        <a:t>144</a:t>
                      </a:r>
                      <a:endParaRPr lang="en-US" sz="1000" b="0" i="0" u="none" strike="noStrike" dirty="0">
                        <a:solidFill>
                          <a:srgbClr val="000000"/>
                        </a:solidFill>
                        <a:effectLst/>
                        <a:latin typeface="+mn-lt"/>
                        <a:ea typeface="Calibri" charset="0"/>
                        <a:cs typeface="Calibri" charset="0"/>
                      </a:endParaRPr>
                    </a:p>
                  </a:txBody>
                  <a:tcPr marL="9525" marR="9525" marT="9525" marB="0" anchor="ctr">
                    <a:lnB w="12700" cap="flat" cmpd="sng" algn="ctr">
                      <a:solidFill>
                        <a:schemeClr val="tx1"/>
                      </a:solidFill>
                      <a:prstDash val="solid"/>
                      <a:round/>
                      <a:headEnd type="none" w="med" len="med"/>
                      <a:tailEnd type="none" w="med" len="med"/>
                    </a:lnB>
                    <a:noFill/>
                  </a:tcPr>
                </a:tc>
                <a:tc>
                  <a:txBody>
                    <a:bodyPr/>
                    <a:lstStyle/>
                    <a:p>
                      <a:pPr algn="ctr" fontAlgn="ctr"/>
                      <a:r>
                        <a:rPr lang="en-US" sz="1000" b="0" i="0" u="none" strike="noStrike" dirty="0" smtClean="0">
                          <a:solidFill>
                            <a:srgbClr val="000000"/>
                          </a:solidFill>
                          <a:effectLst/>
                          <a:latin typeface="+mn-lt"/>
                          <a:ea typeface="Calibri" charset="0"/>
                          <a:cs typeface="Calibri" charset="0"/>
                        </a:rPr>
                        <a:t>155</a:t>
                      </a:r>
                      <a:endParaRPr lang="en-US" sz="1000" b="0" i="0" u="none" strike="noStrike" dirty="0">
                        <a:solidFill>
                          <a:srgbClr val="000000"/>
                        </a:solidFill>
                        <a:effectLst/>
                        <a:latin typeface="+mn-lt"/>
                        <a:ea typeface="Calibri" charset="0"/>
                        <a:cs typeface="Calibri" charset="0"/>
                      </a:endParaRPr>
                    </a:p>
                  </a:txBody>
                  <a:tcPr marL="9525" marR="9525" marT="9525" marB="0" anchor="ctr">
                    <a:lnB w="12700" cap="flat" cmpd="sng" algn="ctr">
                      <a:solidFill>
                        <a:schemeClr val="tx1"/>
                      </a:solidFill>
                      <a:prstDash val="solid"/>
                      <a:round/>
                      <a:headEnd type="none" w="med" len="med"/>
                      <a:tailEnd type="none" w="med" len="med"/>
                    </a:lnB>
                    <a:noFill/>
                  </a:tcPr>
                </a:tc>
                <a:tc>
                  <a:txBody>
                    <a:bodyPr/>
                    <a:lstStyle/>
                    <a:p>
                      <a:pPr algn="ctr" fontAlgn="ctr"/>
                      <a:endParaRPr lang="en-US" sz="1000" b="0" i="0" u="none" strike="noStrike" dirty="0">
                        <a:solidFill>
                          <a:srgbClr val="000000"/>
                        </a:solidFill>
                        <a:effectLst/>
                        <a:latin typeface="+mn-lt"/>
                        <a:ea typeface="Calibri" charset="0"/>
                        <a:cs typeface="Calibri" charset="0"/>
                      </a:endParaRP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fontAlgn="ctr"/>
                      <a:endParaRPr lang="en-US" sz="1000" b="0" i="0" u="none" strike="noStrike" dirty="0">
                        <a:solidFill>
                          <a:srgbClr val="000000"/>
                        </a:solidFill>
                        <a:effectLst/>
                        <a:latin typeface="+mn-lt"/>
                        <a:ea typeface="Calibri" charset="0"/>
                        <a:cs typeface="Calibri" charset="0"/>
                      </a:endParaRPr>
                    </a:p>
                  </a:txBody>
                  <a:tcPr marL="9525" marR="9525" marT="9525" marB="0" anchor="ctr">
                    <a:lnB w="12700" cap="flat" cmpd="sng" algn="ctr">
                      <a:solidFill>
                        <a:schemeClr val="tx1"/>
                      </a:solidFill>
                      <a:prstDash val="solid"/>
                      <a:round/>
                      <a:headEnd type="none" w="med" len="med"/>
                      <a:tailEnd type="none" w="med" len="med"/>
                    </a:lnB>
                  </a:tcPr>
                </a:tc>
              </a:tr>
              <a:tr h="161925">
                <a:tc>
                  <a:txBody>
                    <a:bodyPr/>
                    <a:lstStyle/>
                    <a:p>
                      <a:pPr algn="l" fontAlgn="ctr"/>
                      <a:r>
                        <a:rPr lang="en-US" sz="1000" u="none" strike="noStrike" dirty="0">
                          <a:effectLst/>
                          <a:latin typeface="+mn-lt"/>
                          <a:ea typeface="Calibri" charset="0"/>
                          <a:cs typeface="Calibri" charset="0"/>
                        </a:rPr>
                        <a:t>Total</a:t>
                      </a:r>
                      <a:endParaRPr lang="en-US" sz="1000" b="1" i="0" u="none" strike="noStrike" dirty="0">
                        <a:solidFill>
                          <a:srgbClr val="000000"/>
                        </a:solidFill>
                        <a:effectLst/>
                        <a:latin typeface="+mn-lt"/>
                        <a:ea typeface="Calibri" charset="0"/>
                        <a:cs typeface="Calibri" charset="0"/>
                      </a:endParaRPr>
                    </a:p>
                  </a:txBody>
                  <a:tcPr marL="0" marR="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endParaRPr lang="en-US" sz="1000" b="1" i="0" u="none" strike="noStrike">
                        <a:solidFill>
                          <a:srgbClr val="000000"/>
                        </a:solidFill>
                        <a:effectLst/>
                        <a:latin typeface="+mn-lt"/>
                        <a:ea typeface="Calibri" charset="0"/>
                        <a:cs typeface="Calibri" charset="0"/>
                      </a:endParaRPr>
                    </a:p>
                  </a:txBody>
                  <a:tcPr marL="9525" marR="9525" marT="9525"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effectLst/>
                          <a:latin typeface="+mn-lt"/>
                          <a:ea typeface="Calibri" charset="0"/>
                          <a:cs typeface="Calibri" charset="0"/>
                        </a:rPr>
                        <a:t>N/A</a:t>
                      </a:r>
                      <a:endParaRPr lang="en-US" sz="1000" b="0" i="0" u="none" strike="noStrike" dirty="0">
                        <a:solidFill>
                          <a:srgbClr val="000000"/>
                        </a:solidFill>
                        <a:effectLst/>
                        <a:latin typeface="+mn-lt"/>
                        <a:ea typeface="Calibri" charset="0"/>
                        <a:cs typeface="Calibri" charset="0"/>
                      </a:endParaRP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effectLst/>
                          <a:latin typeface="+mn-lt"/>
                          <a:ea typeface="Calibri" charset="0"/>
                          <a:cs typeface="Calibri" charset="0"/>
                        </a:rPr>
                        <a:t>$956</a:t>
                      </a:r>
                      <a:endParaRPr lang="en-US" sz="1000" b="0" i="0" u="none" strike="noStrike" dirty="0">
                        <a:solidFill>
                          <a:srgbClr val="000000"/>
                        </a:solidFill>
                        <a:effectLst/>
                        <a:latin typeface="+mn-lt"/>
                        <a:ea typeface="Calibri" charset="0"/>
                        <a:cs typeface="Calibri" charset="0"/>
                      </a:endParaRP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effectLst/>
                          <a:latin typeface="+mn-lt"/>
                          <a:ea typeface="Calibri" charset="0"/>
                          <a:cs typeface="Calibri" charset="0"/>
                        </a:rPr>
                        <a:t>$1,004</a:t>
                      </a:r>
                      <a:endParaRPr lang="en-US" sz="1000" b="0" i="0" u="none" strike="noStrike" dirty="0">
                        <a:solidFill>
                          <a:srgbClr val="000000"/>
                        </a:solidFill>
                        <a:effectLst/>
                        <a:latin typeface="+mn-lt"/>
                        <a:ea typeface="Calibri" charset="0"/>
                        <a:cs typeface="Calibri" charset="0"/>
                      </a:endParaRP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en-US" sz="1000" b="0" i="0" u="none" strike="noStrike" dirty="0">
                        <a:solidFill>
                          <a:srgbClr val="000000"/>
                        </a:solidFill>
                        <a:effectLst/>
                        <a:latin typeface="+mn-lt"/>
                        <a:ea typeface="Calibri" charset="0"/>
                        <a:cs typeface="Calibri" charset="0"/>
                      </a:endParaRP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en-US" sz="1000" b="0" i="0" u="none" strike="noStrike" dirty="0">
                        <a:solidFill>
                          <a:srgbClr val="000000"/>
                        </a:solidFill>
                        <a:effectLst/>
                        <a:latin typeface="+mn-lt"/>
                        <a:ea typeface="Calibri" charset="0"/>
                        <a:cs typeface="Calibri" charset="0"/>
                      </a:endParaRP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61925">
                <a:tc>
                  <a:txBody>
                    <a:bodyPr/>
                    <a:lstStyle/>
                    <a:p>
                      <a:pPr algn="l" fontAlgn="ctr"/>
                      <a:endParaRPr lang="en-US" sz="1000" b="1" i="0" u="none" strike="noStrike" dirty="0">
                        <a:solidFill>
                          <a:srgbClr val="000000"/>
                        </a:solidFill>
                        <a:effectLst/>
                        <a:latin typeface="+mn-lt"/>
                        <a:ea typeface="Calibri" charset="0"/>
                        <a:cs typeface="Calibri" charset="0"/>
                      </a:endParaRPr>
                    </a:p>
                  </a:txBody>
                  <a:tcPr marL="0" marR="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endParaRPr lang="en-US" sz="1000" b="1" i="0" u="none" strike="noStrike" dirty="0">
                        <a:solidFill>
                          <a:srgbClr val="000000"/>
                        </a:solidFill>
                        <a:effectLst/>
                        <a:latin typeface="+mn-lt"/>
                        <a:ea typeface="Calibri" charset="0"/>
                        <a:cs typeface="Calibri" charset="0"/>
                      </a:endParaRPr>
                    </a:p>
                  </a:txBody>
                  <a:tcPr marL="9525" marR="9525" marT="9525"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en-US" sz="1000" b="0" i="0" u="none" strike="noStrike" dirty="0">
                        <a:solidFill>
                          <a:srgbClr val="000000"/>
                        </a:solidFill>
                        <a:effectLst/>
                        <a:latin typeface="+mn-lt"/>
                        <a:ea typeface="Calibri" charset="0"/>
                        <a:cs typeface="Calibri" charset="0"/>
                      </a:endParaRP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en-US" sz="1000" b="0" i="0" u="none" strike="noStrike" dirty="0">
                        <a:solidFill>
                          <a:srgbClr val="000000"/>
                        </a:solidFill>
                        <a:effectLst/>
                        <a:latin typeface="+mn-lt"/>
                        <a:ea typeface="Calibri" charset="0"/>
                        <a:cs typeface="Calibri" charset="0"/>
                      </a:endParaRP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en-US" sz="1000" b="0" i="0" u="none" strike="noStrike" dirty="0">
                        <a:solidFill>
                          <a:srgbClr val="000000"/>
                        </a:solidFill>
                        <a:effectLst/>
                        <a:latin typeface="+mn-lt"/>
                        <a:ea typeface="Calibri" charset="0"/>
                        <a:cs typeface="Calibri" charset="0"/>
                      </a:endParaRP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en-US" sz="1000" b="0" i="0" u="none" strike="noStrike" dirty="0">
                        <a:solidFill>
                          <a:srgbClr val="000000"/>
                        </a:solidFill>
                        <a:effectLst/>
                        <a:latin typeface="+mn-lt"/>
                        <a:ea typeface="Calibri" charset="0"/>
                        <a:cs typeface="Calibri" charset="0"/>
                      </a:endParaRP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en-US" sz="1000" b="0" i="0" u="none" strike="noStrike" dirty="0">
                        <a:solidFill>
                          <a:srgbClr val="000000"/>
                        </a:solidFill>
                        <a:effectLst/>
                        <a:latin typeface="+mn-lt"/>
                        <a:ea typeface="Calibri" charset="0"/>
                        <a:cs typeface="Calibri" charset="0"/>
                      </a:endParaRP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61925">
                <a:tc>
                  <a:txBody>
                    <a:bodyPr/>
                    <a:lstStyle/>
                    <a:p>
                      <a:pPr algn="l" fontAlgn="ctr"/>
                      <a:r>
                        <a:rPr lang="en-US" sz="1000" b="1" i="0" u="none" strike="noStrike" dirty="0" smtClean="0">
                          <a:solidFill>
                            <a:srgbClr val="000000"/>
                          </a:solidFill>
                          <a:effectLst/>
                          <a:latin typeface="+mn-lt"/>
                          <a:ea typeface="Calibri" charset="0"/>
                          <a:cs typeface="Calibri" charset="0"/>
                        </a:rPr>
                        <a:t>Total Pension &amp; Retirement Contributions /</a:t>
                      </a:r>
                      <a:r>
                        <a:rPr lang="en-US" sz="1000" b="1" i="0" u="none" strike="noStrike" baseline="0" dirty="0" smtClean="0">
                          <a:solidFill>
                            <a:srgbClr val="000000"/>
                          </a:solidFill>
                          <a:effectLst/>
                          <a:latin typeface="+mn-lt"/>
                          <a:ea typeface="Calibri" charset="0"/>
                          <a:cs typeface="Calibri" charset="0"/>
                        </a:rPr>
                        <a:t> </a:t>
                      </a:r>
                      <a:r>
                        <a:rPr lang="en-US" sz="1000" b="1" i="0" u="none" strike="noStrike" dirty="0" smtClean="0">
                          <a:solidFill>
                            <a:srgbClr val="000000"/>
                          </a:solidFill>
                          <a:effectLst/>
                          <a:latin typeface="+mn-lt"/>
                          <a:ea typeface="Calibri" charset="0"/>
                          <a:cs typeface="Calibri" charset="0"/>
                        </a:rPr>
                        <a:t>Expenses</a:t>
                      </a:r>
                      <a:endParaRPr lang="en-US" sz="1000" b="1" i="0" u="none" strike="noStrike" dirty="0">
                        <a:solidFill>
                          <a:srgbClr val="000000"/>
                        </a:solidFill>
                        <a:effectLst/>
                        <a:latin typeface="+mn-lt"/>
                        <a:ea typeface="Calibri" charset="0"/>
                        <a:cs typeface="Calibri" charset="0"/>
                      </a:endParaRPr>
                    </a:p>
                  </a:txBody>
                  <a:tcPr marL="0" marR="0" marT="0" marB="0" anchor="ctr">
                    <a:lnT w="12700" cap="flat" cmpd="sng" algn="ctr">
                      <a:solidFill>
                        <a:schemeClr val="tx1"/>
                      </a:solidFill>
                      <a:prstDash val="solid"/>
                      <a:round/>
                      <a:headEnd type="none" w="med" len="med"/>
                      <a:tailEnd type="none" w="med" len="med"/>
                    </a:lnT>
                  </a:tcPr>
                </a:tc>
                <a:tc>
                  <a:txBody>
                    <a:bodyPr/>
                    <a:lstStyle/>
                    <a:p>
                      <a:pPr algn="l" fontAlgn="t"/>
                      <a:endParaRPr lang="en-US" sz="1000" b="1" i="0" u="none" strike="noStrike" dirty="0">
                        <a:solidFill>
                          <a:srgbClr val="000000"/>
                        </a:solidFill>
                        <a:effectLst/>
                        <a:latin typeface="+mn-lt"/>
                        <a:ea typeface="Calibri" charset="0"/>
                        <a:cs typeface="Calibri" charset="0"/>
                      </a:endParaRPr>
                    </a:p>
                  </a:txBody>
                  <a:tcPr marL="9525" marR="9525" marT="9525" marB="0">
                    <a:lnT w="12700" cap="flat" cmpd="sng" algn="ctr">
                      <a:solidFill>
                        <a:schemeClr val="tx1"/>
                      </a:solidFill>
                      <a:prstDash val="solid"/>
                      <a:round/>
                      <a:headEnd type="none" w="med" len="med"/>
                      <a:tailEnd type="none" w="med" len="med"/>
                    </a:lnT>
                  </a:tcPr>
                </a:tc>
                <a:tc>
                  <a:txBody>
                    <a:bodyPr/>
                    <a:lstStyle/>
                    <a:p>
                      <a:pPr algn="ctr" fontAlgn="ctr"/>
                      <a:endParaRPr lang="en-US" sz="1000" b="0" i="0" u="none" strike="noStrike" dirty="0">
                        <a:solidFill>
                          <a:srgbClr val="000000"/>
                        </a:solidFill>
                        <a:effectLst/>
                        <a:latin typeface="+mn-lt"/>
                        <a:ea typeface="Calibri" charset="0"/>
                        <a:cs typeface="Calibri" charset="0"/>
                      </a:endParaRPr>
                    </a:p>
                  </a:txBody>
                  <a:tcPr marL="9525" marR="9525" marT="9525" marB="0" anchor="ctr">
                    <a:lnT w="12700" cap="flat" cmpd="sng" algn="ctr">
                      <a:solidFill>
                        <a:schemeClr val="tx1"/>
                      </a:solidFill>
                      <a:prstDash val="solid"/>
                      <a:round/>
                      <a:headEnd type="none" w="med" len="med"/>
                      <a:tailEnd type="none" w="med" len="med"/>
                    </a:lnT>
                  </a:tcPr>
                </a:tc>
                <a:tc>
                  <a:txBody>
                    <a:bodyPr/>
                    <a:lstStyle/>
                    <a:p>
                      <a:pPr algn="ctr" fontAlgn="ctr"/>
                      <a:r>
                        <a:rPr lang="en-US" sz="1000" b="1" i="0" u="none" strike="noStrike" dirty="0" smtClean="0">
                          <a:solidFill>
                            <a:srgbClr val="000000"/>
                          </a:solidFill>
                          <a:effectLst/>
                          <a:latin typeface="+mn-lt"/>
                          <a:ea typeface="Calibri" charset="0"/>
                          <a:cs typeface="Calibri" charset="0"/>
                        </a:rPr>
                        <a:t>$1,613</a:t>
                      </a:r>
                      <a:endParaRPr lang="en-US" sz="1000" b="1" i="0" u="none" strike="noStrike" dirty="0">
                        <a:solidFill>
                          <a:srgbClr val="000000"/>
                        </a:solidFill>
                        <a:effectLst/>
                        <a:latin typeface="+mn-lt"/>
                        <a:ea typeface="Calibri" charset="0"/>
                        <a:cs typeface="Calibri" charset="0"/>
                      </a:endParaRPr>
                    </a:p>
                  </a:txBody>
                  <a:tcPr marL="9525" marR="9525" marT="9525" marB="0" anchor="ctr">
                    <a:lnT w="12700" cap="flat" cmpd="sng" algn="ctr">
                      <a:solidFill>
                        <a:schemeClr val="tx1"/>
                      </a:solidFill>
                      <a:prstDash val="solid"/>
                      <a:round/>
                      <a:headEnd type="none" w="med" len="med"/>
                      <a:tailEnd type="none" w="med" len="med"/>
                    </a:lnT>
                  </a:tcPr>
                </a:tc>
                <a:tc>
                  <a:txBody>
                    <a:bodyPr/>
                    <a:lstStyle/>
                    <a:p>
                      <a:pPr algn="ctr" fontAlgn="ctr"/>
                      <a:r>
                        <a:rPr lang="en-US" sz="1000" b="1" i="0" u="none" strike="noStrike" dirty="0" smtClean="0">
                          <a:solidFill>
                            <a:srgbClr val="000000"/>
                          </a:solidFill>
                          <a:effectLst/>
                          <a:latin typeface="+mn-lt"/>
                          <a:ea typeface="Calibri" charset="0"/>
                          <a:cs typeface="Calibri" charset="0"/>
                        </a:rPr>
                        <a:t>$1,743</a:t>
                      </a:r>
                      <a:endParaRPr lang="en-US" sz="1000" b="1" i="0" u="none" strike="noStrike" dirty="0">
                        <a:solidFill>
                          <a:srgbClr val="000000"/>
                        </a:solidFill>
                        <a:effectLst/>
                        <a:latin typeface="+mn-lt"/>
                        <a:ea typeface="Calibri" charset="0"/>
                        <a:cs typeface="Calibri" charset="0"/>
                      </a:endParaRPr>
                    </a:p>
                  </a:txBody>
                  <a:tcPr marL="9525" marR="9525" marT="9525" marB="0" anchor="ctr">
                    <a:lnT w="12700" cap="flat" cmpd="sng" algn="ctr">
                      <a:solidFill>
                        <a:schemeClr val="tx1"/>
                      </a:solidFill>
                      <a:prstDash val="solid"/>
                      <a:round/>
                      <a:headEnd type="none" w="med" len="med"/>
                      <a:tailEnd type="none" w="med" len="med"/>
                    </a:lnT>
                  </a:tcPr>
                </a:tc>
                <a:tc>
                  <a:txBody>
                    <a:bodyPr/>
                    <a:lstStyle/>
                    <a:p>
                      <a:pPr algn="ctr" fontAlgn="ctr"/>
                      <a:endParaRPr lang="en-US" sz="1000" b="0" i="0" u="none" strike="noStrike" dirty="0">
                        <a:solidFill>
                          <a:srgbClr val="000000"/>
                        </a:solidFill>
                        <a:effectLst/>
                        <a:latin typeface="+mn-lt"/>
                        <a:ea typeface="Calibri" charset="0"/>
                        <a:cs typeface="Calibri" charset="0"/>
                      </a:endParaRPr>
                    </a:p>
                  </a:txBody>
                  <a:tcPr marL="9525" marR="9525" marT="9525" marB="0" anchor="ctr">
                    <a:lnT w="12700" cap="flat" cmpd="sng" algn="ctr">
                      <a:solidFill>
                        <a:schemeClr val="tx1"/>
                      </a:solidFill>
                      <a:prstDash val="solid"/>
                      <a:round/>
                      <a:headEnd type="none" w="med" len="med"/>
                      <a:tailEnd type="none" w="med" len="med"/>
                    </a:lnT>
                  </a:tcPr>
                </a:tc>
                <a:tc>
                  <a:txBody>
                    <a:bodyPr/>
                    <a:lstStyle/>
                    <a:p>
                      <a:pPr algn="ctr" fontAlgn="ctr"/>
                      <a:endParaRPr lang="en-US" sz="1000" b="0" i="0" u="none" strike="noStrike" dirty="0">
                        <a:solidFill>
                          <a:srgbClr val="000000"/>
                        </a:solidFill>
                        <a:effectLst/>
                        <a:latin typeface="+mn-lt"/>
                        <a:ea typeface="Calibri" charset="0"/>
                        <a:cs typeface="Calibri" charset="0"/>
                      </a:endParaRPr>
                    </a:p>
                  </a:txBody>
                  <a:tcPr marL="9525" marR="9525" marT="9525" marB="0" anchor="ctr">
                    <a:lnT w="12700" cap="flat" cmpd="sng" algn="ctr">
                      <a:solidFill>
                        <a:schemeClr val="tx1"/>
                      </a:solidFill>
                      <a:prstDash val="solid"/>
                      <a:round/>
                      <a:headEnd type="none" w="med" len="med"/>
                      <a:tailEnd type="none" w="med" len="med"/>
                    </a:lnT>
                  </a:tcPr>
                </a:tc>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3104407518"/>
              </p:ext>
            </p:extLst>
          </p:nvPr>
        </p:nvGraphicFramePr>
        <p:xfrm>
          <a:off x="1372458" y="5383010"/>
          <a:ext cx="7034940" cy="1155902"/>
        </p:xfrm>
        <a:graphic>
          <a:graphicData uri="http://schemas.openxmlformats.org/drawingml/2006/table">
            <a:tbl>
              <a:tblPr>
                <a:tableStyleId>{2D5ABB26-0587-4C30-8999-92F81FD0307C}</a:tableStyleId>
              </a:tblPr>
              <a:tblGrid>
                <a:gridCol w="7034940"/>
              </a:tblGrid>
              <a:tr h="131314">
                <a:tc>
                  <a:txBody>
                    <a:bodyPr/>
                    <a:lstStyle/>
                    <a:p>
                      <a:pPr algn="l" rtl="0" fontAlgn="ctr"/>
                      <a:r>
                        <a:rPr lang="en-US" sz="800" u="none" strike="noStrike" dirty="0">
                          <a:effectLst/>
                        </a:rPr>
                        <a:t>Notes:  </a:t>
                      </a:r>
                      <a:endParaRPr lang="en-US" sz="800" b="0" i="0" u="none" strike="noStrike" dirty="0">
                        <a:solidFill>
                          <a:srgbClr val="000000"/>
                        </a:solidFill>
                        <a:effectLst/>
                        <a:latin typeface="Calibri" panose="020F0502020204030204" pitchFamily="34" charset="0"/>
                      </a:endParaRPr>
                    </a:p>
                  </a:txBody>
                  <a:tcPr marL="9525" marR="9525" marT="9525" marB="0" anchor="ctr"/>
                </a:tc>
              </a:tr>
              <a:tr h="131314">
                <a:tc>
                  <a:txBody>
                    <a:bodyPr/>
                    <a:lstStyle/>
                    <a:p>
                      <a:pPr algn="l" rtl="0" fontAlgn="ctr"/>
                      <a:r>
                        <a:rPr lang="en-US" sz="800" u="none" strike="noStrike" dirty="0">
                          <a:effectLst/>
                        </a:rPr>
                        <a:t>1) </a:t>
                      </a:r>
                      <a:r>
                        <a:rPr lang="en-US" sz="800" u="none" strike="noStrike" dirty="0" smtClean="0">
                          <a:effectLst/>
                        </a:rPr>
                        <a:t>The Budget figures are per the 2017 February Financial Plan (February Financial Plan 2017-2020)</a:t>
                      </a:r>
                      <a:endParaRPr lang="en-US" sz="800" b="0" i="0" u="none" strike="noStrike" dirty="0">
                        <a:solidFill>
                          <a:srgbClr val="000000"/>
                        </a:solidFill>
                        <a:effectLst/>
                        <a:latin typeface="Calibri" panose="020F0502020204030204" pitchFamily="34" charset="0"/>
                      </a:endParaRPr>
                    </a:p>
                  </a:txBody>
                  <a:tcPr marL="9525" marR="9525" marT="9525" marB="0" anchor="ctr"/>
                </a:tc>
              </a:tr>
              <a:tr h="254101">
                <a:tc>
                  <a:txBody>
                    <a:bodyPr/>
                    <a:lstStyle/>
                    <a:p>
                      <a:pPr algn="l" rtl="0" fontAlgn="ctr"/>
                      <a:r>
                        <a:rPr lang="en-US" sz="800" u="none" strike="noStrike" dirty="0">
                          <a:effectLst/>
                        </a:rPr>
                        <a:t>2) Financial Plan estimates may differ from the Actuarial Certification since Agencies may anticipate hires, terminations and transfers.  These changes could occur after the date used by the Actuary to determine the valuation results.</a:t>
                      </a:r>
                      <a:endParaRPr lang="en-US" sz="800" b="0" i="0" u="none" strike="noStrike" dirty="0">
                        <a:solidFill>
                          <a:srgbClr val="000000"/>
                        </a:solidFill>
                        <a:effectLst/>
                        <a:latin typeface="Calibri" panose="020F0502020204030204" pitchFamily="34" charset="0"/>
                      </a:endParaRPr>
                    </a:p>
                  </a:txBody>
                  <a:tcPr marL="9525" marR="9525" marT="9525" marB="0" anchor="ctr"/>
                </a:tc>
              </a:tr>
              <a:tr h="131314">
                <a:tc>
                  <a:txBody>
                    <a:bodyPr/>
                    <a:lstStyle/>
                    <a:p>
                      <a:pPr algn="l" rtl="0" fontAlgn="b"/>
                      <a:r>
                        <a:rPr lang="en-US" sz="800" u="none" strike="noStrike" dirty="0">
                          <a:effectLst/>
                        </a:rPr>
                        <a:t>3) Number of active members are based on the latest actuarial valuations.</a:t>
                      </a:r>
                      <a:endParaRPr lang="en-US" sz="800" b="0" i="0" u="none" strike="noStrike" dirty="0">
                        <a:solidFill>
                          <a:srgbClr val="000000"/>
                        </a:solidFill>
                        <a:effectLst/>
                        <a:latin typeface="Calibri" panose="020F0502020204030204" pitchFamily="34" charset="0"/>
                      </a:endParaRPr>
                    </a:p>
                  </a:txBody>
                  <a:tcPr marL="9525" marR="9525" marT="9525" marB="0" anchor="b"/>
                </a:tc>
              </a:tr>
              <a:tr h="254101">
                <a:tc>
                  <a:txBody>
                    <a:bodyPr/>
                    <a:lstStyle/>
                    <a:p>
                      <a:pPr algn="l" rtl="0" fontAlgn="b"/>
                      <a:r>
                        <a:rPr lang="en-US" sz="800" u="none" strike="noStrike" dirty="0">
                          <a:effectLst/>
                        </a:rPr>
                        <a:t>4) MNR and LIRR employees are in RRB.  MNR employees are participants in either the MTADBPP or the MNR 401 (k) Plan. LIRR employees are enrolled in the MTADBPP with a small closed group in the LIRR Additional Plan</a:t>
                      </a:r>
                      <a:r>
                        <a:rPr lang="en-US" sz="800" u="none" strike="noStrike" dirty="0" smtClean="0">
                          <a:effectLst/>
                        </a:rPr>
                        <a:t>. </a:t>
                      </a:r>
                      <a:endParaRPr lang="en-US" sz="800" b="0" i="0" u="none" strike="noStrike" dirty="0">
                        <a:solidFill>
                          <a:srgbClr val="000000"/>
                        </a:solidFill>
                        <a:effectLst/>
                        <a:latin typeface="Calibri" panose="020F0502020204030204" pitchFamily="34" charset="0"/>
                      </a:endParaRPr>
                    </a:p>
                  </a:txBody>
                  <a:tcPr marL="9525" marR="9525" marT="9525" marB="0" anchor="b"/>
                </a:tc>
              </a:tr>
              <a:tr h="195444">
                <a:tc>
                  <a:txBody>
                    <a:bodyPr/>
                    <a:lstStyle/>
                    <a:p>
                      <a:pPr algn="l" rtl="0" fontAlgn="b"/>
                      <a:r>
                        <a:rPr lang="en-US" sz="800" u="none" strike="noStrike" dirty="0">
                          <a:effectLst/>
                        </a:rPr>
                        <a:t>5) Participants in the LIRR Additional Plan also receive part of their retiree benefit from the MTADBPP and are reflected in the MTADBPP as well</a:t>
                      </a:r>
                      <a:r>
                        <a:rPr lang="en-US" sz="800" u="none" strike="noStrike" dirty="0" smtClean="0">
                          <a:effectLst/>
                        </a:rPr>
                        <a:t>.  2016 Contribution includes</a:t>
                      </a:r>
                      <a:r>
                        <a:rPr lang="en-US" sz="800" u="none" strike="noStrike" baseline="0" dirty="0" smtClean="0">
                          <a:effectLst/>
                        </a:rPr>
                        <a:t> $81 million ADC and $70 million catch-up contribution.  2017 Budget includes an ADC of $82 million and a catch-up contribution of $145 million.</a:t>
                      </a:r>
                      <a:endParaRPr lang="en-US" sz="800" b="0" i="0" u="none" strike="noStrike" dirty="0">
                        <a:solidFill>
                          <a:srgbClr val="000000"/>
                        </a:solidFill>
                        <a:effectLst/>
                        <a:latin typeface="Calibri" panose="020F0502020204030204" pitchFamily="34" charset="0"/>
                      </a:endParaRPr>
                    </a:p>
                  </a:txBody>
                  <a:tcPr marL="9525" marR="9525" marT="9525" marB="0" anchor="b"/>
                </a:tc>
              </a:tr>
            </a:tbl>
          </a:graphicData>
        </a:graphic>
      </p:graphicFrame>
      <p:sp>
        <p:nvSpPr>
          <p:cNvPr id="9" name="Title 2"/>
          <p:cNvSpPr txBox="1">
            <a:spLocks/>
          </p:cNvSpPr>
          <p:nvPr/>
        </p:nvSpPr>
        <p:spPr>
          <a:xfrm>
            <a:off x="85725" y="253809"/>
            <a:ext cx="8229600" cy="461665"/>
          </a:xfrm>
          <a:prstGeom prst="rect">
            <a:avLst/>
          </a:prstGeom>
          <a:noFill/>
        </p:spPr>
        <p:txBody>
          <a:bodyPr wrap="square" rtlCol="0">
            <a:spAutoFit/>
          </a:bodyPr>
          <a:lstStyle>
            <a:lvl1pPr algn="ctr" defTabSz="457200" rtl="0" eaLnBrk="1" latinLnBrk="0" hangingPunct="1">
              <a:spcBef>
                <a:spcPct val="0"/>
              </a:spcBef>
              <a:buNone/>
              <a:defRPr sz="3600" b="1" i="0" kern="1200">
                <a:solidFill>
                  <a:schemeClr val="tx1"/>
                </a:solidFill>
                <a:latin typeface="Arial"/>
                <a:ea typeface="+mj-ea"/>
                <a:cs typeface="Arial"/>
              </a:defRPr>
            </a:lvl1pPr>
          </a:lstStyle>
          <a:p>
            <a:pPr algn="l"/>
            <a:r>
              <a:rPr lang="en-US" sz="2400" dirty="0" smtClean="0">
                <a:solidFill>
                  <a:srgbClr val="222F8F"/>
                </a:solidFill>
                <a:latin typeface="+mn-lt"/>
                <a:ea typeface="+mn-ea"/>
                <a:cs typeface="+mn-cs"/>
              </a:rPr>
              <a:t>Overview – MTA Sponsored and Multi-Employer Plans</a:t>
            </a:r>
            <a:endParaRPr lang="en-US" sz="2400" dirty="0">
              <a:solidFill>
                <a:srgbClr val="222F8F"/>
              </a:solidFill>
              <a:latin typeface="+mn-lt"/>
              <a:ea typeface="+mn-ea"/>
              <a:cs typeface="+mn-cs"/>
            </a:endParaRPr>
          </a:p>
        </p:txBody>
      </p:sp>
    </p:spTree>
    <p:extLst>
      <p:ext uri="{BB962C8B-B14F-4D97-AF65-F5344CB8AC3E}">
        <p14:creationId xmlns:p14="http://schemas.microsoft.com/office/powerpoint/2010/main" val="234427555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685800" y="1152832"/>
            <a:ext cx="8136467" cy="4093428"/>
          </a:xfrm>
          <a:prstGeom prst="rect">
            <a:avLst/>
          </a:prstGeom>
          <a:noFill/>
        </p:spPr>
        <p:txBody>
          <a:bodyPr wrap="square" rtlCol="0">
            <a:spAutoFit/>
          </a:bodyPr>
          <a:lstStyle/>
          <a:p>
            <a:r>
              <a:rPr lang="en-US" sz="1400" b="1" dirty="0"/>
              <a:t>Equity Markets continued to perform well</a:t>
            </a:r>
          </a:p>
          <a:p>
            <a:r>
              <a:rPr lang="en-US" sz="1200" dirty="0"/>
              <a:t>•Global equity markets continued to push higher, driven largely by technical, rather than fundamental, factors </a:t>
            </a:r>
          </a:p>
          <a:p>
            <a:r>
              <a:rPr lang="en-US" sz="1200" dirty="0"/>
              <a:t>•US was best performing major developed market in 2016, with S&amp;P 500 returning +12.0% and Russell 2000 returning +21.3</a:t>
            </a:r>
          </a:p>
          <a:p>
            <a:r>
              <a:rPr lang="en-US" sz="1200" dirty="0"/>
              <a:t>•International markets were weaker, with MSCI EAFE (+1%) weighed down by performance in Europe and Japan</a:t>
            </a:r>
          </a:p>
          <a:p>
            <a:r>
              <a:rPr lang="en-US" sz="1200" dirty="0"/>
              <a:t>•Emerging markets remained volatile, with the MSCI EM Index returning 11.5% for the year</a:t>
            </a:r>
          </a:p>
          <a:p>
            <a:endParaRPr lang="en-US" sz="1400" b="1" dirty="0"/>
          </a:p>
          <a:p>
            <a:r>
              <a:rPr lang="en-US" sz="1400" b="1" dirty="0"/>
              <a:t>Fixed Income was mixed for the year</a:t>
            </a:r>
          </a:p>
          <a:p>
            <a:r>
              <a:rPr lang="en-US" sz="1200" dirty="0"/>
              <a:t>•Risky assets outperformed safe assets</a:t>
            </a:r>
          </a:p>
          <a:p>
            <a:r>
              <a:rPr lang="en-US" sz="1200" dirty="0"/>
              <a:t>•US markets were positive for the year, but </a:t>
            </a:r>
            <a:r>
              <a:rPr lang="en-US" sz="1200" dirty="0" smtClean="0"/>
              <a:t>negative </a:t>
            </a:r>
            <a:r>
              <a:rPr lang="en-US" sz="1200" dirty="0"/>
              <a:t>in the </a:t>
            </a:r>
            <a:r>
              <a:rPr lang="en-US" sz="1200" dirty="0" smtClean="0"/>
              <a:t>4</a:t>
            </a:r>
            <a:r>
              <a:rPr lang="en-US" sz="1200" baseline="30000" dirty="0" smtClean="0"/>
              <a:t>th</a:t>
            </a:r>
            <a:r>
              <a:rPr lang="en-US" sz="1200" dirty="0" smtClean="0"/>
              <a:t> quarter</a:t>
            </a:r>
            <a:endParaRPr lang="en-US" sz="1200" dirty="0"/>
          </a:p>
          <a:p>
            <a:r>
              <a:rPr lang="en-US" sz="1200" dirty="0"/>
              <a:t>•In the US, the Aggregate Bond Index returned 2.6% with Investment Grade Credit outperforming Treasuries and Mortgages</a:t>
            </a:r>
          </a:p>
          <a:p>
            <a:r>
              <a:rPr lang="en-US" sz="1200" dirty="0"/>
              <a:t>•High Yield rebounded from a weak 2015 on the recovery in the energy sector, returning 17.1%</a:t>
            </a:r>
          </a:p>
          <a:p>
            <a:r>
              <a:rPr lang="en-US" sz="1200" dirty="0"/>
              <a:t>•Returns were exceedingly volatile in global fixed income markets due to strengthening US Dollar and US rate hike</a:t>
            </a:r>
          </a:p>
          <a:p>
            <a:r>
              <a:rPr lang="en-US" sz="1200" dirty="0"/>
              <a:t>•Rates on government debt outside the US were negative for substantial portions of </a:t>
            </a:r>
            <a:r>
              <a:rPr lang="en-US" sz="1200" dirty="0" smtClean="0"/>
              <a:t>German</a:t>
            </a:r>
            <a:r>
              <a:rPr lang="en-US" sz="1200" dirty="0"/>
              <a:t>, Swiss, and Japanese markets</a:t>
            </a:r>
          </a:p>
          <a:p>
            <a:endParaRPr lang="en-US" sz="1200" dirty="0"/>
          </a:p>
          <a:p>
            <a:r>
              <a:rPr lang="en-US" sz="1400" b="1" dirty="0"/>
              <a:t>Outlook for 2017</a:t>
            </a:r>
          </a:p>
          <a:p>
            <a:r>
              <a:rPr lang="en-US" sz="1200" dirty="0"/>
              <a:t>•Remain cautious in deploying </a:t>
            </a:r>
            <a:r>
              <a:rPr lang="en-US" sz="1200" dirty="0" smtClean="0"/>
              <a:t>capital. Emphasize </a:t>
            </a:r>
            <a:r>
              <a:rPr lang="en-US" sz="1200" dirty="0"/>
              <a:t>downside protection and cash/income generation</a:t>
            </a:r>
          </a:p>
          <a:p>
            <a:r>
              <a:rPr lang="en-US" sz="1200" dirty="0"/>
              <a:t>•Current valuations are high and volatility is low across most asset classes. Tail risk generally ignored due to central bank put</a:t>
            </a:r>
          </a:p>
          <a:p>
            <a:r>
              <a:rPr lang="en-US" sz="1200" dirty="0"/>
              <a:t>•Current market has been supported by liquidity from central banks and substantial leverage in system</a:t>
            </a:r>
          </a:p>
          <a:p>
            <a:r>
              <a:rPr lang="en-US" sz="1200" dirty="0"/>
              <a:t>•Divergence of central bank policies will drive macro picture.  US tightening (rates, dollar) versus accommodation in EU &amp; Japan</a:t>
            </a:r>
          </a:p>
          <a:p>
            <a:r>
              <a:rPr lang="en-US" sz="1200" dirty="0"/>
              <a:t>•International regime shift from cooperation and coordination to competition and confrontation</a:t>
            </a:r>
          </a:p>
          <a:p>
            <a:r>
              <a:rPr lang="en-US" sz="1200" dirty="0"/>
              <a:t>•Active management should capitalize on increasing volatility and dispersion </a:t>
            </a:r>
          </a:p>
        </p:txBody>
      </p:sp>
      <p:sp>
        <p:nvSpPr>
          <p:cNvPr id="5" name="Title 2"/>
          <p:cNvSpPr txBox="1">
            <a:spLocks/>
          </p:cNvSpPr>
          <p:nvPr/>
        </p:nvSpPr>
        <p:spPr>
          <a:xfrm>
            <a:off x="85725" y="253809"/>
            <a:ext cx="8229600" cy="461665"/>
          </a:xfrm>
          <a:prstGeom prst="rect">
            <a:avLst/>
          </a:prstGeom>
          <a:noFill/>
        </p:spPr>
        <p:txBody>
          <a:bodyPr wrap="square" rtlCol="0">
            <a:spAutoFit/>
          </a:bodyPr>
          <a:lstStyle>
            <a:lvl1pPr algn="ctr" defTabSz="457200" rtl="0" eaLnBrk="1" latinLnBrk="0" hangingPunct="1">
              <a:spcBef>
                <a:spcPct val="0"/>
              </a:spcBef>
              <a:buNone/>
              <a:defRPr sz="3600" b="1" i="0" kern="1200">
                <a:solidFill>
                  <a:schemeClr val="tx1"/>
                </a:solidFill>
                <a:latin typeface="Arial"/>
                <a:ea typeface="+mj-ea"/>
                <a:cs typeface="Arial"/>
              </a:defRPr>
            </a:lvl1pPr>
          </a:lstStyle>
          <a:p>
            <a:pPr algn="l"/>
            <a:r>
              <a:rPr lang="en-US" sz="2400" dirty="0" smtClean="0">
                <a:solidFill>
                  <a:srgbClr val="222F8F"/>
                </a:solidFill>
                <a:latin typeface="+mn-lt"/>
                <a:ea typeface="+mn-ea"/>
                <a:cs typeface="+mn-cs"/>
              </a:rPr>
              <a:t>Market Overview &amp; Outlook</a:t>
            </a:r>
            <a:endParaRPr lang="en-US" sz="2400" dirty="0">
              <a:solidFill>
                <a:srgbClr val="222F8F"/>
              </a:solidFill>
              <a:latin typeface="+mn-lt"/>
              <a:ea typeface="+mn-ea"/>
              <a:cs typeface="+mn-cs"/>
            </a:endParaRPr>
          </a:p>
        </p:txBody>
      </p:sp>
    </p:spTree>
    <p:extLst>
      <p:ext uri="{BB962C8B-B14F-4D97-AF65-F5344CB8AC3E}">
        <p14:creationId xmlns:p14="http://schemas.microsoft.com/office/powerpoint/2010/main" val="33079144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1315736" y="5638943"/>
            <a:ext cx="7551065" cy="430887"/>
          </a:xfrm>
          <a:prstGeom prst="rect">
            <a:avLst/>
          </a:prstGeom>
          <a:noFill/>
        </p:spPr>
        <p:txBody>
          <a:bodyPr wrap="square" rtlCol="0">
            <a:spAutoFit/>
          </a:bodyPr>
          <a:lstStyle/>
          <a:p>
            <a:r>
              <a:rPr lang="en-US" sz="1100" dirty="0" smtClean="0"/>
              <a:t>* Global Asset Allocation Managers may invest across various liquid asset classes including stocks, bonds and commodities</a:t>
            </a:r>
          </a:p>
          <a:p>
            <a:r>
              <a:rPr lang="en-US" sz="1100" dirty="0" smtClean="0"/>
              <a:t>** MTA DB and </a:t>
            </a:r>
            <a:r>
              <a:rPr lang="en-US" sz="1100" dirty="0" err="1" smtClean="0"/>
              <a:t>MaBSTOA</a:t>
            </a:r>
            <a:r>
              <a:rPr lang="en-US" sz="1100" dirty="0" smtClean="0"/>
              <a:t> utilize an overlay manager (Parametric Clifton) in an effort to ensure that cash remains invested</a:t>
            </a:r>
            <a:endParaRPr lang="en-US" sz="1100" dirty="0"/>
          </a:p>
        </p:txBody>
      </p:sp>
      <p:sp>
        <p:nvSpPr>
          <p:cNvPr id="2" name="Slide Number Placeholder 1"/>
          <p:cNvSpPr>
            <a:spLocks noGrp="1"/>
          </p:cNvSpPr>
          <p:nvPr>
            <p:ph type="sldNum" sz="quarter" idx="12"/>
          </p:nvPr>
        </p:nvSpPr>
        <p:spPr/>
        <p:txBody>
          <a:bodyPr/>
          <a:lstStyle/>
          <a:p>
            <a:fld id="{CEDF6D6C-5AA7-4844-B80C-6FB67B21D5FB}" type="slidenum">
              <a:rPr lang="en-US" smtClean="0"/>
              <a:t>5</a:t>
            </a:fld>
            <a:endParaRPr lang="en-US"/>
          </a:p>
        </p:txBody>
      </p:sp>
      <p:graphicFrame>
        <p:nvGraphicFramePr>
          <p:cNvPr id="3" name="Table 2"/>
          <p:cNvGraphicFramePr>
            <a:graphicFrameLocks noGrp="1"/>
          </p:cNvGraphicFramePr>
          <p:nvPr>
            <p:extLst>
              <p:ext uri="{D42A27DB-BD31-4B8C-83A1-F6EECF244321}">
                <p14:modId xmlns:p14="http://schemas.microsoft.com/office/powerpoint/2010/main" val="1170473544"/>
              </p:ext>
            </p:extLst>
          </p:nvPr>
        </p:nvGraphicFramePr>
        <p:xfrm>
          <a:off x="790830" y="1383052"/>
          <a:ext cx="7524496" cy="3138240"/>
        </p:xfrm>
        <a:graphic>
          <a:graphicData uri="http://schemas.openxmlformats.org/drawingml/2006/table">
            <a:tbl>
              <a:tblPr firstRow="1" firstCol="1">
                <a:tableStyleId>{9D7B26C5-4107-4FEC-AEDC-1716B250A1EF}</a:tableStyleId>
              </a:tblPr>
              <a:tblGrid>
                <a:gridCol w="1680521"/>
                <a:gridCol w="1168795"/>
                <a:gridCol w="1168795"/>
                <a:gridCol w="1168795"/>
                <a:gridCol w="1168795"/>
                <a:gridCol w="1168795"/>
              </a:tblGrid>
              <a:tr h="273146">
                <a:tc>
                  <a:txBody>
                    <a:bodyPr/>
                    <a:lstStyle/>
                    <a:p>
                      <a:pPr algn="l" rtl="0" fontAlgn="b"/>
                      <a:endParaRPr lang="en-US" sz="1100" b="0" i="0" u="none" strike="noStrike" dirty="0">
                        <a:solidFill>
                          <a:srgbClr val="000000"/>
                        </a:solidFill>
                        <a:effectLst/>
                        <a:latin typeface="+mn-lt"/>
                      </a:endParaRPr>
                    </a:p>
                  </a:txBody>
                  <a:tcPr marL="7545" marR="7545" marT="7545" marB="0" anchor="ctr"/>
                </a:tc>
                <a:tc>
                  <a:txBody>
                    <a:bodyPr/>
                    <a:lstStyle/>
                    <a:p>
                      <a:pPr algn="ctr" rtl="0" fontAlgn="b"/>
                      <a:r>
                        <a:rPr lang="en-US" sz="1100" u="none" strike="noStrike" dirty="0">
                          <a:effectLst/>
                          <a:latin typeface="+mn-lt"/>
                        </a:rPr>
                        <a:t>MTA </a:t>
                      </a:r>
                      <a:r>
                        <a:rPr lang="en-US" sz="1100" u="none" strike="noStrike" dirty="0" smtClean="0">
                          <a:effectLst/>
                          <a:latin typeface="+mn-lt"/>
                        </a:rPr>
                        <a:t>DB &amp; </a:t>
                      </a:r>
                      <a:r>
                        <a:rPr lang="en-US" sz="1100" u="none" strike="noStrike" dirty="0" err="1">
                          <a:effectLst/>
                          <a:latin typeface="+mn-lt"/>
                        </a:rPr>
                        <a:t>MaBSTOA</a:t>
                      </a:r>
                      <a:r>
                        <a:rPr lang="en-US" sz="1100" u="none" strike="noStrike" dirty="0">
                          <a:effectLst/>
                          <a:latin typeface="+mn-lt"/>
                        </a:rPr>
                        <a:t> Target Allocation</a:t>
                      </a:r>
                      <a:endParaRPr lang="en-US" sz="1100" b="1" i="0" u="none" strike="noStrike" dirty="0">
                        <a:solidFill>
                          <a:srgbClr val="000000"/>
                        </a:solidFill>
                        <a:effectLst/>
                        <a:latin typeface="+mn-lt"/>
                      </a:endParaRPr>
                    </a:p>
                  </a:txBody>
                  <a:tcPr marL="7545" marR="7545" marT="7545" marB="0" anchor="ctr"/>
                </a:tc>
                <a:tc>
                  <a:txBody>
                    <a:bodyPr/>
                    <a:lstStyle/>
                    <a:p>
                      <a:pPr algn="ctr" rtl="0" fontAlgn="ctr"/>
                      <a:r>
                        <a:rPr lang="en-US" sz="1100" u="none" strike="noStrike" dirty="0">
                          <a:effectLst/>
                          <a:latin typeface="+mn-lt"/>
                        </a:rPr>
                        <a:t>MTA </a:t>
                      </a:r>
                      <a:r>
                        <a:rPr lang="en-US" sz="1100" u="none" strike="noStrike" dirty="0" smtClean="0">
                          <a:effectLst/>
                          <a:latin typeface="+mn-lt"/>
                        </a:rPr>
                        <a:t>DB</a:t>
                      </a:r>
                    </a:p>
                    <a:p>
                      <a:pPr algn="ctr" rtl="0" fontAlgn="ctr"/>
                      <a:r>
                        <a:rPr lang="en-US" sz="1100" u="none" strike="noStrike" dirty="0" smtClean="0">
                          <a:effectLst/>
                          <a:latin typeface="+mn-lt"/>
                        </a:rPr>
                        <a:t>Actual</a:t>
                      </a:r>
                      <a:endParaRPr lang="en-US" sz="1100" b="1" i="0" u="none" strike="noStrike" dirty="0">
                        <a:solidFill>
                          <a:srgbClr val="000000"/>
                        </a:solidFill>
                        <a:effectLst/>
                        <a:latin typeface="+mn-lt"/>
                      </a:endParaRPr>
                    </a:p>
                  </a:txBody>
                  <a:tcPr marL="7545" marR="7545" marT="7545" marB="0" anchor="ctr"/>
                </a:tc>
                <a:tc>
                  <a:txBody>
                    <a:bodyPr/>
                    <a:lstStyle/>
                    <a:p>
                      <a:pPr algn="ctr" rtl="0" fontAlgn="ctr"/>
                      <a:r>
                        <a:rPr lang="en-US" sz="1100" u="none" strike="noStrike" dirty="0" err="1" smtClean="0">
                          <a:effectLst/>
                          <a:latin typeface="+mn-lt"/>
                        </a:rPr>
                        <a:t>MaBSTOA</a:t>
                      </a:r>
                      <a:endParaRPr lang="en-US" sz="1100" u="none" strike="noStrike" dirty="0" smtClean="0">
                        <a:effectLst/>
                        <a:latin typeface="+mn-lt"/>
                      </a:endParaRPr>
                    </a:p>
                    <a:p>
                      <a:pPr algn="ctr" rtl="0" fontAlgn="ctr"/>
                      <a:r>
                        <a:rPr lang="en-US" sz="1100" u="none" strike="noStrike" dirty="0" smtClean="0">
                          <a:effectLst/>
                          <a:latin typeface="+mn-lt"/>
                        </a:rPr>
                        <a:t>Actual</a:t>
                      </a:r>
                      <a:endParaRPr lang="en-US" sz="1100" b="1" i="0" u="none" strike="noStrike" dirty="0">
                        <a:solidFill>
                          <a:srgbClr val="000000"/>
                        </a:solidFill>
                        <a:effectLst/>
                        <a:latin typeface="+mn-lt"/>
                      </a:endParaRPr>
                    </a:p>
                  </a:txBody>
                  <a:tcPr marL="7545" marR="7545" marT="7545" marB="0" anchor="ctr">
                    <a:lnR w="12700" cap="flat" cmpd="sng" algn="ctr">
                      <a:solidFill>
                        <a:schemeClr val="tx1"/>
                      </a:solidFill>
                      <a:prstDash val="solid"/>
                      <a:round/>
                      <a:headEnd type="none" w="med" len="med"/>
                      <a:tailEnd type="none" w="med" len="med"/>
                    </a:lnR>
                  </a:tcPr>
                </a:tc>
                <a:tc>
                  <a:txBody>
                    <a:bodyPr/>
                    <a:lstStyle/>
                    <a:p>
                      <a:pPr algn="ctr" fontAlgn="b"/>
                      <a:r>
                        <a:rPr lang="en-US" sz="1100" u="none" strike="noStrike" dirty="0">
                          <a:effectLst/>
                          <a:latin typeface="+mn-lt"/>
                        </a:rPr>
                        <a:t>MTA </a:t>
                      </a:r>
                      <a:r>
                        <a:rPr lang="en-US" sz="1100" u="none" strike="noStrike" dirty="0" smtClean="0">
                          <a:effectLst/>
                          <a:latin typeface="+mn-lt"/>
                        </a:rPr>
                        <a:t>OPEB</a:t>
                      </a:r>
                    </a:p>
                    <a:p>
                      <a:pPr algn="ctr" fontAlgn="b"/>
                      <a:r>
                        <a:rPr lang="en-US" sz="1100" u="none" strike="noStrike" dirty="0" smtClean="0">
                          <a:effectLst/>
                          <a:latin typeface="+mn-lt"/>
                        </a:rPr>
                        <a:t>Target Allocation</a:t>
                      </a:r>
                      <a:endParaRPr lang="en-US" sz="1100" b="1" i="0" u="none" strike="noStrike" dirty="0">
                        <a:solidFill>
                          <a:srgbClr val="000000"/>
                        </a:solidFill>
                        <a:effectLst/>
                        <a:latin typeface="+mn-lt"/>
                      </a:endParaRPr>
                    </a:p>
                  </a:txBody>
                  <a:tcPr marL="7545" marR="7545" marT="7545" marB="0" anchor="ctr">
                    <a:lnL w="12700" cap="flat" cmpd="sng" algn="ctr">
                      <a:solidFill>
                        <a:schemeClr val="tx1"/>
                      </a:solidFill>
                      <a:prstDash val="solid"/>
                      <a:round/>
                      <a:headEnd type="none" w="med" len="med"/>
                      <a:tailEnd type="none" w="med" len="med"/>
                    </a:lnL>
                  </a:tcPr>
                </a:tc>
                <a:tc>
                  <a:txBody>
                    <a:bodyPr/>
                    <a:lstStyle/>
                    <a:p>
                      <a:pPr algn="ctr" fontAlgn="b"/>
                      <a:r>
                        <a:rPr lang="en-US" sz="1100" u="none" strike="noStrike" dirty="0">
                          <a:effectLst/>
                          <a:latin typeface="+mn-lt"/>
                        </a:rPr>
                        <a:t>MTA OPEB </a:t>
                      </a:r>
                      <a:endParaRPr lang="en-US" sz="1100" u="none" strike="noStrike" dirty="0" smtClean="0">
                        <a:effectLst/>
                        <a:latin typeface="+mn-lt"/>
                      </a:endParaRPr>
                    </a:p>
                    <a:p>
                      <a:pPr algn="ctr" fontAlgn="b"/>
                      <a:r>
                        <a:rPr lang="en-US" sz="1100" u="none" strike="noStrike" dirty="0" smtClean="0">
                          <a:effectLst/>
                          <a:latin typeface="+mn-lt"/>
                        </a:rPr>
                        <a:t>Actual</a:t>
                      </a:r>
                      <a:endParaRPr lang="en-US" sz="1100" b="1" i="0" u="none" strike="noStrike" dirty="0">
                        <a:solidFill>
                          <a:srgbClr val="000000"/>
                        </a:solidFill>
                        <a:effectLst/>
                        <a:latin typeface="+mn-lt"/>
                      </a:endParaRPr>
                    </a:p>
                  </a:txBody>
                  <a:tcPr marL="7545" marR="7545" marT="7545" marB="0" anchor="ctr"/>
                </a:tc>
              </a:tr>
              <a:tr h="150910">
                <a:tc>
                  <a:txBody>
                    <a:bodyPr/>
                    <a:lstStyle/>
                    <a:p>
                      <a:pPr algn="l" rtl="0" fontAlgn="b"/>
                      <a:r>
                        <a:rPr lang="en-US" sz="1100" u="none" strike="noStrike">
                          <a:effectLst/>
                          <a:latin typeface="+mn-lt"/>
                        </a:rPr>
                        <a:t>Equities</a:t>
                      </a:r>
                      <a:endParaRPr lang="en-US" sz="1100" b="1" i="0" u="none" strike="noStrike">
                        <a:solidFill>
                          <a:srgbClr val="000000"/>
                        </a:solidFill>
                        <a:effectLst/>
                        <a:latin typeface="+mn-lt"/>
                      </a:endParaRPr>
                    </a:p>
                  </a:txBody>
                  <a:tcPr marL="7545" marR="7545" marT="7545" marB="0" anchor="b"/>
                </a:tc>
                <a:tc>
                  <a:txBody>
                    <a:bodyPr/>
                    <a:lstStyle/>
                    <a:p>
                      <a:pPr algn="ctr" rtl="0" fontAlgn="b"/>
                      <a:r>
                        <a:rPr lang="en-US" sz="1100" u="none" strike="noStrike" dirty="0" smtClean="0">
                          <a:effectLst/>
                          <a:latin typeface="+mn-lt"/>
                        </a:rPr>
                        <a:t>30.0%</a:t>
                      </a:r>
                      <a:endParaRPr lang="en-US" sz="1100" b="1" i="0" u="none" strike="noStrike" dirty="0">
                        <a:solidFill>
                          <a:srgbClr val="000000"/>
                        </a:solidFill>
                        <a:effectLst/>
                        <a:latin typeface="+mn-lt"/>
                      </a:endParaRPr>
                    </a:p>
                  </a:txBody>
                  <a:tcPr marL="7545" marR="7545" marT="7545" marB="0" anchor="b"/>
                </a:tc>
                <a:tc>
                  <a:txBody>
                    <a:bodyPr/>
                    <a:lstStyle/>
                    <a:p>
                      <a:pPr algn="ctr" rtl="0" fontAlgn="b"/>
                      <a:r>
                        <a:rPr lang="en-US" sz="1100" u="none" strike="noStrike" dirty="0" smtClean="0">
                          <a:effectLst/>
                          <a:latin typeface="+mn-lt"/>
                        </a:rPr>
                        <a:t>28.8%</a:t>
                      </a:r>
                      <a:endParaRPr lang="en-US" sz="1100" b="1" i="0" u="none" strike="noStrike" dirty="0">
                        <a:solidFill>
                          <a:srgbClr val="000000"/>
                        </a:solidFill>
                        <a:effectLst/>
                        <a:latin typeface="+mn-lt"/>
                      </a:endParaRPr>
                    </a:p>
                  </a:txBody>
                  <a:tcPr marL="7545" marR="7545" marT="7545" marB="0" anchor="b"/>
                </a:tc>
                <a:tc>
                  <a:txBody>
                    <a:bodyPr/>
                    <a:lstStyle/>
                    <a:p>
                      <a:pPr algn="ctr" rtl="0" fontAlgn="b"/>
                      <a:r>
                        <a:rPr lang="en-US" sz="1100" u="none" strike="noStrike" dirty="0" smtClean="0">
                          <a:effectLst/>
                          <a:latin typeface="+mn-lt"/>
                        </a:rPr>
                        <a:t>28.9%</a:t>
                      </a:r>
                      <a:endParaRPr lang="en-US" sz="1100" b="1" i="0" u="none" strike="noStrike" dirty="0">
                        <a:solidFill>
                          <a:srgbClr val="000000"/>
                        </a:solidFill>
                        <a:effectLst/>
                        <a:latin typeface="+mn-lt"/>
                      </a:endParaRPr>
                    </a:p>
                  </a:txBody>
                  <a:tcPr marL="7545" marR="7545" marT="7545" marB="0" anchor="b">
                    <a:lnR w="12700" cap="flat" cmpd="sng" algn="ctr">
                      <a:solidFill>
                        <a:schemeClr val="tx1"/>
                      </a:solidFill>
                      <a:prstDash val="solid"/>
                      <a:round/>
                      <a:headEnd type="none" w="med" len="med"/>
                      <a:tailEnd type="none" w="med" len="med"/>
                    </a:lnR>
                  </a:tcPr>
                </a:tc>
                <a:tc>
                  <a:txBody>
                    <a:bodyPr/>
                    <a:lstStyle/>
                    <a:p>
                      <a:pPr algn="ctr" rtl="0" fontAlgn="ctr"/>
                      <a:r>
                        <a:rPr lang="en-US" sz="1100" u="none" strike="noStrike" dirty="0" smtClean="0">
                          <a:effectLst/>
                          <a:latin typeface="+mn-lt"/>
                        </a:rPr>
                        <a:t>35.0%</a:t>
                      </a:r>
                      <a:endParaRPr lang="en-US" sz="1100" b="1" i="0" u="none" strike="noStrike" dirty="0">
                        <a:solidFill>
                          <a:srgbClr val="000000"/>
                        </a:solidFill>
                        <a:effectLst/>
                        <a:latin typeface="+mn-lt"/>
                      </a:endParaRPr>
                    </a:p>
                  </a:txBody>
                  <a:tcPr marL="7545" marR="7545" marT="7545" marB="0" anchor="ctr">
                    <a:lnL w="12700" cap="flat" cmpd="sng" algn="ctr">
                      <a:solidFill>
                        <a:schemeClr val="tx1"/>
                      </a:solidFill>
                      <a:prstDash val="solid"/>
                      <a:round/>
                      <a:headEnd type="none" w="med" len="med"/>
                      <a:tailEnd type="none" w="med" len="med"/>
                    </a:lnL>
                  </a:tcPr>
                </a:tc>
                <a:tc>
                  <a:txBody>
                    <a:bodyPr/>
                    <a:lstStyle/>
                    <a:p>
                      <a:pPr algn="ctr" rtl="0" fontAlgn="ctr"/>
                      <a:r>
                        <a:rPr lang="en-US" sz="1100" u="none" strike="noStrike" dirty="0" smtClean="0">
                          <a:effectLst/>
                          <a:latin typeface="+mn-lt"/>
                        </a:rPr>
                        <a:t>36.3%</a:t>
                      </a:r>
                      <a:endParaRPr lang="en-US" sz="1100" b="1" i="0" u="none" strike="noStrike" dirty="0">
                        <a:solidFill>
                          <a:srgbClr val="000000"/>
                        </a:solidFill>
                        <a:effectLst/>
                        <a:latin typeface="+mn-lt"/>
                      </a:endParaRPr>
                    </a:p>
                  </a:txBody>
                  <a:tcPr marL="7545" marR="7545" marT="7545" marB="0" anchor="ctr"/>
                </a:tc>
              </a:tr>
              <a:tr h="150910">
                <a:tc>
                  <a:txBody>
                    <a:bodyPr/>
                    <a:lstStyle/>
                    <a:p>
                      <a:pPr algn="l" rtl="0" fontAlgn="b"/>
                      <a:r>
                        <a:rPr lang="en-US" sz="1100" b="0" i="1" u="none" strike="noStrike" dirty="0">
                          <a:effectLst/>
                          <a:latin typeface="+mn-lt"/>
                        </a:rPr>
                        <a:t>Domestic Equity</a:t>
                      </a:r>
                      <a:endParaRPr lang="en-US" sz="1100" b="0" i="1" u="none" strike="noStrike" dirty="0">
                        <a:solidFill>
                          <a:srgbClr val="000000"/>
                        </a:solidFill>
                        <a:effectLst/>
                        <a:latin typeface="+mn-lt"/>
                      </a:endParaRPr>
                    </a:p>
                  </a:txBody>
                  <a:tcPr marL="67909" marR="7545" marT="7545" marB="0" anchor="b"/>
                </a:tc>
                <a:tc>
                  <a:txBody>
                    <a:bodyPr/>
                    <a:lstStyle/>
                    <a:p>
                      <a:pPr algn="ctr" rtl="0" fontAlgn="b"/>
                      <a:r>
                        <a:rPr lang="en-US" sz="1100" b="0" i="1" u="none" strike="noStrike" dirty="0" smtClean="0">
                          <a:effectLst/>
                          <a:latin typeface="+mn-lt"/>
                        </a:rPr>
                        <a:t>15.0%</a:t>
                      </a:r>
                      <a:endParaRPr lang="en-US" sz="1100" b="0" i="1" u="none" strike="noStrike" dirty="0">
                        <a:solidFill>
                          <a:srgbClr val="000000"/>
                        </a:solidFill>
                        <a:effectLst/>
                        <a:latin typeface="+mn-lt"/>
                      </a:endParaRPr>
                    </a:p>
                  </a:txBody>
                  <a:tcPr marL="7545" marR="7545" marT="7545" marB="0" anchor="b"/>
                </a:tc>
                <a:tc>
                  <a:txBody>
                    <a:bodyPr/>
                    <a:lstStyle/>
                    <a:p>
                      <a:pPr algn="ctr" rtl="0" fontAlgn="b"/>
                      <a:r>
                        <a:rPr lang="en-US" sz="1100" b="0" i="1" u="none" strike="noStrike" dirty="0" smtClean="0">
                          <a:effectLst/>
                          <a:latin typeface="+mn-lt"/>
                        </a:rPr>
                        <a:t>14.7%</a:t>
                      </a:r>
                      <a:endParaRPr lang="en-US" sz="1100" b="0" i="1" u="none" strike="noStrike" dirty="0">
                        <a:solidFill>
                          <a:srgbClr val="000000"/>
                        </a:solidFill>
                        <a:effectLst/>
                        <a:latin typeface="+mn-lt"/>
                      </a:endParaRPr>
                    </a:p>
                  </a:txBody>
                  <a:tcPr marL="7545" marR="7545" marT="7545" marB="0" anchor="b"/>
                </a:tc>
                <a:tc>
                  <a:txBody>
                    <a:bodyPr/>
                    <a:lstStyle/>
                    <a:p>
                      <a:pPr algn="ctr" rtl="0" fontAlgn="b"/>
                      <a:r>
                        <a:rPr lang="en-US" sz="1100" b="0" i="1" u="none" strike="noStrike" dirty="0" smtClean="0">
                          <a:effectLst/>
                          <a:latin typeface="+mn-lt"/>
                        </a:rPr>
                        <a:t>14.6%</a:t>
                      </a:r>
                      <a:endParaRPr lang="en-US" sz="1100" b="0" i="1" u="none" strike="noStrike" dirty="0">
                        <a:solidFill>
                          <a:srgbClr val="000000"/>
                        </a:solidFill>
                        <a:effectLst/>
                        <a:latin typeface="+mn-lt"/>
                      </a:endParaRPr>
                    </a:p>
                  </a:txBody>
                  <a:tcPr marL="7545" marR="7545" marT="7545" marB="0" anchor="b">
                    <a:lnR w="12700" cap="flat" cmpd="sng" algn="ctr">
                      <a:solidFill>
                        <a:schemeClr val="tx1"/>
                      </a:solidFill>
                      <a:prstDash val="solid"/>
                      <a:round/>
                      <a:headEnd type="none" w="med" len="med"/>
                      <a:tailEnd type="none" w="med" len="med"/>
                    </a:lnR>
                  </a:tcPr>
                </a:tc>
                <a:tc>
                  <a:txBody>
                    <a:bodyPr/>
                    <a:lstStyle/>
                    <a:p>
                      <a:pPr algn="ctr" rtl="0" fontAlgn="b"/>
                      <a:endParaRPr lang="en-US" sz="1100" b="1" i="0" u="none" strike="noStrike" dirty="0">
                        <a:solidFill>
                          <a:srgbClr val="000000"/>
                        </a:solidFill>
                        <a:effectLst/>
                        <a:latin typeface="+mn-lt"/>
                      </a:endParaRPr>
                    </a:p>
                  </a:txBody>
                  <a:tcPr marL="7545" marR="7545" marT="7545" marB="0" anchor="b">
                    <a:lnL w="12700" cap="flat" cmpd="sng" algn="ctr">
                      <a:solidFill>
                        <a:schemeClr val="tx1"/>
                      </a:solidFill>
                      <a:prstDash val="solid"/>
                      <a:round/>
                      <a:headEnd type="none" w="med" len="med"/>
                      <a:tailEnd type="none" w="med" len="med"/>
                    </a:lnL>
                  </a:tcPr>
                </a:tc>
                <a:tc>
                  <a:txBody>
                    <a:bodyPr/>
                    <a:lstStyle/>
                    <a:p>
                      <a:pPr algn="ctr" rtl="0" fontAlgn="b"/>
                      <a:endParaRPr lang="en-US" sz="1100" b="1" i="0" u="none" strike="noStrike" dirty="0">
                        <a:solidFill>
                          <a:srgbClr val="000000"/>
                        </a:solidFill>
                        <a:effectLst/>
                        <a:latin typeface="+mn-lt"/>
                      </a:endParaRPr>
                    </a:p>
                  </a:txBody>
                  <a:tcPr marL="7545" marR="7545" marT="7545" marB="0" anchor="b"/>
                </a:tc>
              </a:tr>
              <a:tr h="150910">
                <a:tc>
                  <a:txBody>
                    <a:bodyPr/>
                    <a:lstStyle/>
                    <a:p>
                      <a:pPr algn="l" rtl="0" fontAlgn="b"/>
                      <a:r>
                        <a:rPr lang="en-US" sz="1100" b="0" i="1" u="none" strike="noStrike" dirty="0">
                          <a:effectLst/>
                          <a:latin typeface="+mn-lt"/>
                        </a:rPr>
                        <a:t>    Large Cap</a:t>
                      </a:r>
                      <a:endParaRPr lang="en-US" sz="1100" b="0" i="1" u="none" strike="noStrike" dirty="0">
                        <a:solidFill>
                          <a:srgbClr val="000000"/>
                        </a:solidFill>
                        <a:effectLst/>
                        <a:latin typeface="+mn-lt"/>
                      </a:endParaRPr>
                    </a:p>
                  </a:txBody>
                  <a:tcPr marL="67909" marR="7545" marT="7545" marB="0" anchor="b"/>
                </a:tc>
                <a:tc>
                  <a:txBody>
                    <a:bodyPr/>
                    <a:lstStyle/>
                    <a:p>
                      <a:pPr algn="ctr" rtl="0" fontAlgn="b"/>
                      <a:r>
                        <a:rPr lang="en-US" sz="1100" b="0" i="1" u="none" strike="noStrike" dirty="0" smtClean="0">
                          <a:effectLst/>
                          <a:latin typeface="+mn-lt"/>
                        </a:rPr>
                        <a:t>10.0%</a:t>
                      </a:r>
                      <a:endParaRPr lang="en-US" sz="1100" b="0" i="1" u="none" strike="noStrike" dirty="0">
                        <a:solidFill>
                          <a:srgbClr val="000000"/>
                        </a:solidFill>
                        <a:effectLst/>
                        <a:latin typeface="+mn-lt"/>
                      </a:endParaRPr>
                    </a:p>
                  </a:txBody>
                  <a:tcPr marL="7545" marR="7545" marT="7545" marB="0" anchor="b"/>
                </a:tc>
                <a:tc>
                  <a:txBody>
                    <a:bodyPr/>
                    <a:lstStyle/>
                    <a:p>
                      <a:pPr algn="ctr" rtl="0" fontAlgn="b"/>
                      <a:r>
                        <a:rPr lang="en-US" sz="1100" b="0" i="1" u="none" strike="noStrike" dirty="0" smtClean="0">
                          <a:effectLst/>
                          <a:latin typeface="+mn-lt"/>
                        </a:rPr>
                        <a:t>9.4%</a:t>
                      </a:r>
                      <a:endParaRPr lang="en-US" sz="1100" b="0" i="1" u="none" strike="noStrike" dirty="0">
                        <a:solidFill>
                          <a:srgbClr val="000000"/>
                        </a:solidFill>
                        <a:effectLst/>
                        <a:latin typeface="+mn-lt"/>
                      </a:endParaRPr>
                    </a:p>
                  </a:txBody>
                  <a:tcPr marL="7545" marR="7545" marT="7545" marB="0" anchor="b"/>
                </a:tc>
                <a:tc>
                  <a:txBody>
                    <a:bodyPr/>
                    <a:lstStyle/>
                    <a:p>
                      <a:pPr algn="ctr" rtl="0" fontAlgn="b"/>
                      <a:r>
                        <a:rPr lang="en-US" sz="1100" b="0" i="1" u="none" strike="noStrike" dirty="0" smtClean="0">
                          <a:effectLst/>
                          <a:latin typeface="+mn-lt"/>
                        </a:rPr>
                        <a:t>9.2%</a:t>
                      </a:r>
                      <a:endParaRPr lang="en-US" sz="1100" b="0" i="1" u="none" strike="noStrike" dirty="0">
                        <a:solidFill>
                          <a:srgbClr val="000000"/>
                        </a:solidFill>
                        <a:effectLst/>
                        <a:latin typeface="+mn-lt"/>
                      </a:endParaRPr>
                    </a:p>
                  </a:txBody>
                  <a:tcPr marL="7545" marR="7545" marT="7545" marB="0" anchor="b">
                    <a:lnR w="12700" cap="flat" cmpd="sng" algn="ctr">
                      <a:solidFill>
                        <a:schemeClr val="tx1"/>
                      </a:solidFill>
                      <a:prstDash val="solid"/>
                      <a:round/>
                      <a:headEnd type="none" w="med" len="med"/>
                      <a:tailEnd type="none" w="med" len="med"/>
                    </a:lnR>
                  </a:tcPr>
                </a:tc>
                <a:tc>
                  <a:txBody>
                    <a:bodyPr/>
                    <a:lstStyle/>
                    <a:p>
                      <a:pPr algn="ctr" rtl="0" fontAlgn="b"/>
                      <a:endParaRPr lang="en-US" sz="1100" b="0" i="1" u="none" strike="noStrike" dirty="0">
                        <a:solidFill>
                          <a:srgbClr val="000000"/>
                        </a:solidFill>
                        <a:effectLst/>
                        <a:latin typeface="+mn-lt"/>
                      </a:endParaRPr>
                    </a:p>
                  </a:txBody>
                  <a:tcPr marL="7545" marR="7545" marT="7545" marB="0" anchor="b">
                    <a:lnL w="12700" cap="flat" cmpd="sng" algn="ctr">
                      <a:solidFill>
                        <a:schemeClr val="tx1"/>
                      </a:solidFill>
                      <a:prstDash val="solid"/>
                      <a:round/>
                      <a:headEnd type="none" w="med" len="med"/>
                      <a:tailEnd type="none" w="med" len="med"/>
                    </a:lnL>
                  </a:tcPr>
                </a:tc>
                <a:tc>
                  <a:txBody>
                    <a:bodyPr/>
                    <a:lstStyle/>
                    <a:p>
                      <a:pPr algn="ctr" rtl="0" fontAlgn="b"/>
                      <a:endParaRPr lang="en-US" sz="1100" b="0" i="1" u="none" strike="noStrike" dirty="0">
                        <a:solidFill>
                          <a:srgbClr val="000000"/>
                        </a:solidFill>
                        <a:effectLst/>
                        <a:latin typeface="+mn-lt"/>
                      </a:endParaRPr>
                    </a:p>
                  </a:txBody>
                  <a:tcPr marL="7545" marR="7545" marT="7545" marB="0" anchor="b"/>
                </a:tc>
              </a:tr>
              <a:tr h="150910">
                <a:tc>
                  <a:txBody>
                    <a:bodyPr/>
                    <a:lstStyle/>
                    <a:p>
                      <a:pPr algn="l" rtl="0" fontAlgn="b"/>
                      <a:r>
                        <a:rPr lang="en-US" sz="1100" b="0" i="1" u="none" strike="noStrike" dirty="0">
                          <a:effectLst/>
                          <a:latin typeface="+mn-lt"/>
                        </a:rPr>
                        <a:t>    Small Cap</a:t>
                      </a:r>
                      <a:endParaRPr lang="en-US" sz="1100" b="0" i="1" u="none" strike="noStrike" dirty="0">
                        <a:solidFill>
                          <a:srgbClr val="000000"/>
                        </a:solidFill>
                        <a:effectLst/>
                        <a:latin typeface="+mn-lt"/>
                      </a:endParaRPr>
                    </a:p>
                  </a:txBody>
                  <a:tcPr marL="67909" marR="7545" marT="7545" marB="0" anchor="b"/>
                </a:tc>
                <a:tc>
                  <a:txBody>
                    <a:bodyPr/>
                    <a:lstStyle/>
                    <a:p>
                      <a:pPr algn="ctr" rtl="0" fontAlgn="b"/>
                      <a:r>
                        <a:rPr lang="en-US" sz="1100" b="0" i="1" u="none" strike="noStrike" dirty="0" smtClean="0">
                          <a:effectLst/>
                          <a:latin typeface="+mn-lt"/>
                        </a:rPr>
                        <a:t>5.0</a:t>
                      </a:r>
                      <a:r>
                        <a:rPr lang="en-US" sz="1100" b="0" i="1" u="none" strike="noStrike" dirty="0">
                          <a:effectLst/>
                          <a:latin typeface="+mn-lt"/>
                        </a:rPr>
                        <a:t>%</a:t>
                      </a:r>
                      <a:endParaRPr lang="en-US" sz="1100" b="0" i="1" u="none" strike="noStrike" dirty="0">
                        <a:solidFill>
                          <a:srgbClr val="000000"/>
                        </a:solidFill>
                        <a:effectLst/>
                        <a:latin typeface="+mn-lt"/>
                      </a:endParaRPr>
                    </a:p>
                  </a:txBody>
                  <a:tcPr marL="7545" marR="7545" marT="7545" marB="0" anchor="b"/>
                </a:tc>
                <a:tc>
                  <a:txBody>
                    <a:bodyPr/>
                    <a:lstStyle/>
                    <a:p>
                      <a:pPr algn="ctr" rtl="0" fontAlgn="b"/>
                      <a:r>
                        <a:rPr lang="en-US" sz="1100" b="0" i="1" u="none" strike="noStrike" dirty="0" smtClean="0">
                          <a:effectLst/>
                          <a:latin typeface="+mn-lt"/>
                        </a:rPr>
                        <a:t>5.3%</a:t>
                      </a:r>
                      <a:endParaRPr lang="en-US" sz="1100" b="0" i="1" u="none" strike="noStrike" dirty="0">
                        <a:solidFill>
                          <a:srgbClr val="000000"/>
                        </a:solidFill>
                        <a:effectLst/>
                        <a:latin typeface="+mn-lt"/>
                      </a:endParaRPr>
                    </a:p>
                  </a:txBody>
                  <a:tcPr marL="7545" marR="7545" marT="7545" marB="0" anchor="b"/>
                </a:tc>
                <a:tc>
                  <a:txBody>
                    <a:bodyPr/>
                    <a:lstStyle/>
                    <a:p>
                      <a:pPr algn="ctr" rtl="0" fontAlgn="b"/>
                      <a:r>
                        <a:rPr lang="en-US" sz="1100" b="0" i="1" u="none" strike="noStrike" dirty="0" smtClean="0">
                          <a:effectLst/>
                          <a:latin typeface="+mn-lt"/>
                        </a:rPr>
                        <a:t>5.4%</a:t>
                      </a:r>
                      <a:endParaRPr lang="en-US" sz="1100" b="0" i="1" u="none" strike="noStrike" dirty="0">
                        <a:solidFill>
                          <a:srgbClr val="000000"/>
                        </a:solidFill>
                        <a:effectLst/>
                        <a:latin typeface="+mn-lt"/>
                      </a:endParaRPr>
                    </a:p>
                  </a:txBody>
                  <a:tcPr marL="7545" marR="7545" marT="7545" marB="0" anchor="b">
                    <a:lnR w="12700" cap="flat" cmpd="sng" algn="ctr">
                      <a:solidFill>
                        <a:schemeClr val="tx1"/>
                      </a:solidFill>
                      <a:prstDash val="solid"/>
                      <a:round/>
                      <a:headEnd type="none" w="med" len="med"/>
                      <a:tailEnd type="none" w="med" len="med"/>
                    </a:lnR>
                  </a:tcPr>
                </a:tc>
                <a:tc>
                  <a:txBody>
                    <a:bodyPr/>
                    <a:lstStyle/>
                    <a:p>
                      <a:pPr algn="ctr" rtl="0" fontAlgn="b"/>
                      <a:endParaRPr lang="en-US" sz="1100" b="0" i="1" u="none" strike="noStrike" dirty="0">
                        <a:solidFill>
                          <a:srgbClr val="000000"/>
                        </a:solidFill>
                        <a:effectLst/>
                        <a:latin typeface="+mn-lt"/>
                      </a:endParaRPr>
                    </a:p>
                  </a:txBody>
                  <a:tcPr marL="7545" marR="7545" marT="7545" marB="0" anchor="b">
                    <a:lnL w="12700" cap="flat" cmpd="sng" algn="ctr">
                      <a:solidFill>
                        <a:schemeClr val="tx1"/>
                      </a:solidFill>
                      <a:prstDash val="solid"/>
                      <a:round/>
                      <a:headEnd type="none" w="med" len="med"/>
                      <a:tailEnd type="none" w="med" len="med"/>
                    </a:lnL>
                  </a:tcPr>
                </a:tc>
                <a:tc>
                  <a:txBody>
                    <a:bodyPr/>
                    <a:lstStyle/>
                    <a:p>
                      <a:pPr algn="ctr" rtl="0" fontAlgn="b"/>
                      <a:endParaRPr lang="en-US" sz="1100" b="0" i="1" u="none" strike="noStrike" dirty="0">
                        <a:solidFill>
                          <a:srgbClr val="000000"/>
                        </a:solidFill>
                        <a:effectLst/>
                        <a:latin typeface="+mn-lt"/>
                      </a:endParaRPr>
                    </a:p>
                  </a:txBody>
                  <a:tcPr marL="7545" marR="7545" marT="7545" marB="0" anchor="b"/>
                </a:tc>
              </a:tr>
              <a:tr h="150910">
                <a:tc>
                  <a:txBody>
                    <a:bodyPr/>
                    <a:lstStyle/>
                    <a:p>
                      <a:pPr algn="l" rtl="0" fontAlgn="b"/>
                      <a:r>
                        <a:rPr lang="en-US" sz="1100" b="0" i="1" u="none" strike="noStrike" dirty="0">
                          <a:effectLst/>
                          <a:latin typeface="+mn-lt"/>
                        </a:rPr>
                        <a:t>International Equity</a:t>
                      </a:r>
                      <a:endParaRPr lang="en-US" sz="1100" b="0" i="1" u="none" strike="noStrike" dirty="0">
                        <a:solidFill>
                          <a:srgbClr val="000000"/>
                        </a:solidFill>
                        <a:effectLst/>
                        <a:latin typeface="+mn-lt"/>
                      </a:endParaRPr>
                    </a:p>
                  </a:txBody>
                  <a:tcPr marL="67909" marR="7545" marT="7545" marB="0" anchor="b"/>
                </a:tc>
                <a:tc>
                  <a:txBody>
                    <a:bodyPr/>
                    <a:lstStyle/>
                    <a:p>
                      <a:pPr algn="ctr" rtl="0" fontAlgn="b"/>
                      <a:r>
                        <a:rPr lang="en-US" sz="1100" b="0" i="1" u="none" strike="noStrike" dirty="0" smtClean="0">
                          <a:effectLst/>
                          <a:latin typeface="+mn-lt"/>
                        </a:rPr>
                        <a:t>15.0</a:t>
                      </a:r>
                      <a:r>
                        <a:rPr lang="en-US" sz="1100" b="0" i="1" u="none" strike="noStrike" dirty="0">
                          <a:effectLst/>
                          <a:latin typeface="+mn-lt"/>
                        </a:rPr>
                        <a:t>%</a:t>
                      </a:r>
                      <a:endParaRPr lang="en-US" sz="1100" b="0" i="1" u="none" strike="noStrike" dirty="0">
                        <a:solidFill>
                          <a:srgbClr val="000000"/>
                        </a:solidFill>
                        <a:effectLst/>
                        <a:latin typeface="+mn-lt"/>
                      </a:endParaRPr>
                    </a:p>
                  </a:txBody>
                  <a:tcPr marL="7545" marR="7545" marT="7545" marB="0" anchor="b"/>
                </a:tc>
                <a:tc>
                  <a:txBody>
                    <a:bodyPr/>
                    <a:lstStyle/>
                    <a:p>
                      <a:pPr algn="ctr" rtl="0" fontAlgn="b"/>
                      <a:r>
                        <a:rPr lang="en-US" sz="1100" b="0" i="1" u="none" strike="noStrike" dirty="0" smtClean="0">
                          <a:effectLst/>
                          <a:latin typeface="+mn-lt"/>
                        </a:rPr>
                        <a:t>14.1%</a:t>
                      </a:r>
                      <a:endParaRPr lang="en-US" sz="1100" b="0" i="1" u="none" strike="noStrike" dirty="0">
                        <a:solidFill>
                          <a:srgbClr val="000000"/>
                        </a:solidFill>
                        <a:effectLst/>
                        <a:latin typeface="+mn-lt"/>
                      </a:endParaRPr>
                    </a:p>
                  </a:txBody>
                  <a:tcPr marL="7545" marR="7545" marT="7545" marB="0" anchor="b"/>
                </a:tc>
                <a:tc>
                  <a:txBody>
                    <a:bodyPr/>
                    <a:lstStyle/>
                    <a:p>
                      <a:pPr algn="ctr" rtl="0" fontAlgn="b"/>
                      <a:r>
                        <a:rPr lang="en-US" sz="1100" b="0" i="1" u="none" strike="noStrike" dirty="0" smtClean="0">
                          <a:effectLst/>
                          <a:latin typeface="+mn-lt"/>
                        </a:rPr>
                        <a:t>14.3%</a:t>
                      </a:r>
                      <a:endParaRPr lang="en-US" sz="1100" b="0" i="1" u="none" strike="noStrike" dirty="0">
                        <a:solidFill>
                          <a:srgbClr val="000000"/>
                        </a:solidFill>
                        <a:effectLst/>
                        <a:latin typeface="+mn-lt"/>
                      </a:endParaRPr>
                    </a:p>
                  </a:txBody>
                  <a:tcPr marL="7545" marR="7545" marT="7545" marB="0" anchor="b">
                    <a:lnR w="12700" cap="flat" cmpd="sng" algn="ctr">
                      <a:solidFill>
                        <a:schemeClr val="tx1"/>
                      </a:solidFill>
                      <a:prstDash val="solid"/>
                      <a:round/>
                      <a:headEnd type="none" w="med" len="med"/>
                      <a:tailEnd type="none" w="med" len="med"/>
                    </a:lnR>
                  </a:tcPr>
                </a:tc>
                <a:tc>
                  <a:txBody>
                    <a:bodyPr/>
                    <a:lstStyle/>
                    <a:p>
                      <a:pPr algn="ctr" rtl="0" fontAlgn="b"/>
                      <a:endParaRPr lang="en-US" sz="1100" b="1" i="0" u="none" strike="noStrike" dirty="0">
                        <a:solidFill>
                          <a:srgbClr val="000000"/>
                        </a:solidFill>
                        <a:effectLst/>
                        <a:latin typeface="+mn-lt"/>
                      </a:endParaRPr>
                    </a:p>
                  </a:txBody>
                  <a:tcPr marL="7545" marR="7545" marT="7545" marB="0" anchor="b">
                    <a:lnL w="12700" cap="flat" cmpd="sng" algn="ctr">
                      <a:solidFill>
                        <a:schemeClr val="tx1"/>
                      </a:solidFill>
                      <a:prstDash val="solid"/>
                      <a:round/>
                      <a:headEnd type="none" w="med" len="med"/>
                      <a:tailEnd type="none" w="med" len="med"/>
                    </a:lnL>
                  </a:tcPr>
                </a:tc>
                <a:tc>
                  <a:txBody>
                    <a:bodyPr/>
                    <a:lstStyle/>
                    <a:p>
                      <a:pPr algn="ctr" rtl="0" fontAlgn="b"/>
                      <a:endParaRPr lang="en-US" sz="1100" b="1" i="0" u="none" strike="noStrike" dirty="0">
                        <a:solidFill>
                          <a:srgbClr val="000000"/>
                        </a:solidFill>
                        <a:effectLst/>
                        <a:latin typeface="+mn-lt"/>
                      </a:endParaRPr>
                    </a:p>
                  </a:txBody>
                  <a:tcPr marL="7545" marR="7545" marT="7545" marB="0" anchor="b"/>
                </a:tc>
              </a:tr>
              <a:tr h="150910">
                <a:tc>
                  <a:txBody>
                    <a:bodyPr/>
                    <a:lstStyle/>
                    <a:p>
                      <a:pPr algn="l" rtl="0" fontAlgn="b"/>
                      <a:r>
                        <a:rPr lang="en-US" sz="1100" b="0" i="1" u="none" strike="noStrike">
                          <a:effectLst/>
                          <a:latin typeface="+mn-lt"/>
                        </a:rPr>
                        <a:t>    Developed Markets</a:t>
                      </a:r>
                      <a:endParaRPr lang="en-US" sz="1100" b="0" i="1" u="none" strike="noStrike">
                        <a:solidFill>
                          <a:srgbClr val="000000"/>
                        </a:solidFill>
                        <a:effectLst/>
                        <a:latin typeface="+mn-lt"/>
                      </a:endParaRPr>
                    </a:p>
                  </a:txBody>
                  <a:tcPr marL="67909" marR="7545" marT="7545" marB="0" anchor="b"/>
                </a:tc>
                <a:tc>
                  <a:txBody>
                    <a:bodyPr/>
                    <a:lstStyle/>
                    <a:p>
                      <a:pPr algn="ctr" rtl="0" fontAlgn="b"/>
                      <a:r>
                        <a:rPr lang="en-US" sz="1100" b="0" i="1" u="none" strike="noStrike" dirty="0" smtClean="0">
                          <a:effectLst/>
                          <a:latin typeface="+mn-lt"/>
                        </a:rPr>
                        <a:t>12.0%</a:t>
                      </a:r>
                      <a:endParaRPr lang="en-US" sz="1100" b="0" i="1" u="none" strike="noStrike" dirty="0">
                        <a:solidFill>
                          <a:srgbClr val="000000"/>
                        </a:solidFill>
                        <a:effectLst/>
                        <a:latin typeface="+mn-lt"/>
                      </a:endParaRPr>
                    </a:p>
                  </a:txBody>
                  <a:tcPr marL="7545" marR="7545" marT="7545" marB="0" anchor="b"/>
                </a:tc>
                <a:tc>
                  <a:txBody>
                    <a:bodyPr/>
                    <a:lstStyle/>
                    <a:p>
                      <a:pPr algn="ctr" rtl="0" fontAlgn="b"/>
                      <a:r>
                        <a:rPr lang="en-US" sz="1100" b="0" i="1" u="none" strike="noStrike" dirty="0" smtClean="0">
                          <a:effectLst/>
                          <a:latin typeface="+mn-lt"/>
                        </a:rPr>
                        <a:t>11.2%</a:t>
                      </a:r>
                      <a:endParaRPr lang="en-US" sz="1100" b="0" i="1" u="none" strike="noStrike" dirty="0">
                        <a:solidFill>
                          <a:srgbClr val="000000"/>
                        </a:solidFill>
                        <a:effectLst/>
                        <a:latin typeface="+mn-lt"/>
                      </a:endParaRPr>
                    </a:p>
                  </a:txBody>
                  <a:tcPr marL="7545" marR="7545" marT="7545" marB="0" anchor="b"/>
                </a:tc>
                <a:tc>
                  <a:txBody>
                    <a:bodyPr/>
                    <a:lstStyle/>
                    <a:p>
                      <a:pPr algn="ctr" rtl="0" fontAlgn="b"/>
                      <a:r>
                        <a:rPr lang="en-US" sz="1100" b="0" i="1" u="none" strike="noStrike" dirty="0" smtClean="0">
                          <a:effectLst/>
                          <a:latin typeface="+mn-lt"/>
                        </a:rPr>
                        <a:t>11.2%</a:t>
                      </a:r>
                      <a:endParaRPr lang="en-US" sz="1100" b="0" i="1" u="none" strike="noStrike" dirty="0">
                        <a:solidFill>
                          <a:srgbClr val="000000"/>
                        </a:solidFill>
                        <a:effectLst/>
                        <a:latin typeface="+mn-lt"/>
                      </a:endParaRPr>
                    </a:p>
                  </a:txBody>
                  <a:tcPr marL="7545" marR="7545" marT="7545" marB="0" anchor="b">
                    <a:lnR w="12700" cap="flat" cmpd="sng" algn="ctr">
                      <a:solidFill>
                        <a:schemeClr val="tx1"/>
                      </a:solidFill>
                      <a:prstDash val="solid"/>
                      <a:round/>
                      <a:headEnd type="none" w="med" len="med"/>
                      <a:tailEnd type="none" w="med" len="med"/>
                    </a:lnR>
                  </a:tcPr>
                </a:tc>
                <a:tc>
                  <a:txBody>
                    <a:bodyPr/>
                    <a:lstStyle/>
                    <a:p>
                      <a:pPr algn="ctr" rtl="0" fontAlgn="b"/>
                      <a:endParaRPr lang="en-US" sz="1100" b="0" i="1" u="none" strike="noStrike" dirty="0">
                        <a:solidFill>
                          <a:srgbClr val="000000"/>
                        </a:solidFill>
                        <a:effectLst/>
                        <a:latin typeface="+mn-lt"/>
                      </a:endParaRPr>
                    </a:p>
                  </a:txBody>
                  <a:tcPr marL="7545" marR="7545" marT="7545" marB="0" anchor="b">
                    <a:lnL w="12700" cap="flat" cmpd="sng" algn="ctr">
                      <a:solidFill>
                        <a:schemeClr val="tx1"/>
                      </a:solidFill>
                      <a:prstDash val="solid"/>
                      <a:round/>
                      <a:headEnd type="none" w="med" len="med"/>
                      <a:tailEnd type="none" w="med" len="med"/>
                    </a:lnL>
                  </a:tcPr>
                </a:tc>
                <a:tc>
                  <a:txBody>
                    <a:bodyPr/>
                    <a:lstStyle/>
                    <a:p>
                      <a:pPr algn="ctr" rtl="0" fontAlgn="b"/>
                      <a:endParaRPr lang="en-US" sz="1100" b="0" i="1" u="none" strike="noStrike" dirty="0">
                        <a:solidFill>
                          <a:srgbClr val="000000"/>
                        </a:solidFill>
                        <a:effectLst/>
                        <a:latin typeface="+mn-lt"/>
                      </a:endParaRPr>
                    </a:p>
                  </a:txBody>
                  <a:tcPr marL="7545" marR="7545" marT="7545" marB="0" anchor="b"/>
                </a:tc>
              </a:tr>
              <a:tr h="150910">
                <a:tc>
                  <a:txBody>
                    <a:bodyPr/>
                    <a:lstStyle/>
                    <a:p>
                      <a:pPr algn="l" rtl="0" fontAlgn="b"/>
                      <a:r>
                        <a:rPr lang="en-US" sz="1100" b="0" i="1" u="none" strike="noStrike">
                          <a:effectLst/>
                          <a:latin typeface="+mn-lt"/>
                        </a:rPr>
                        <a:t>    Emerging Markets</a:t>
                      </a:r>
                      <a:endParaRPr lang="en-US" sz="1100" b="0" i="1" u="none" strike="noStrike">
                        <a:solidFill>
                          <a:srgbClr val="000000"/>
                        </a:solidFill>
                        <a:effectLst/>
                        <a:latin typeface="+mn-lt"/>
                      </a:endParaRPr>
                    </a:p>
                  </a:txBody>
                  <a:tcPr marL="67909" marR="7545" marT="7545" marB="0" anchor="b"/>
                </a:tc>
                <a:tc>
                  <a:txBody>
                    <a:bodyPr/>
                    <a:lstStyle/>
                    <a:p>
                      <a:pPr algn="ctr" rtl="0" fontAlgn="b"/>
                      <a:r>
                        <a:rPr lang="en-US" sz="1100" b="0" i="1" u="none" strike="noStrike" dirty="0" smtClean="0">
                          <a:effectLst/>
                          <a:latin typeface="+mn-lt"/>
                        </a:rPr>
                        <a:t>3.0%</a:t>
                      </a:r>
                      <a:endParaRPr lang="en-US" sz="1100" b="0" i="1" u="none" strike="noStrike" dirty="0">
                        <a:solidFill>
                          <a:srgbClr val="000000"/>
                        </a:solidFill>
                        <a:effectLst/>
                        <a:latin typeface="+mn-lt"/>
                      </a:endParaRPr>
                    </a:p>
                  </a:txBody>
                  <a:tcPr marL="7545" marR="7545" marT="7545" marB="0" anchor="b"/>
                </a:tc>
                <a:tc>
                  <a:txBody>
                    <a:bodyPr/>
                    <a:lstStyle/>
                    <a:p>
                      <a:pPr algn="ctr" rtl="0" fontAlgn="b"/>
                      <a:r>
                        <a:rPr lang="en-US" sz="1100" b="0" i="1" u="none" strike="noStrike" dirty="0" smtClean="0">
                          <a:effectLst/>
                          <a:latin typeface="+mn-lt"/>
                        </a:rPr>
                        <a:t>2.9%</a:t>
                      </a:r>
                      <a:endParaRPr lang="en-US" sz="1100" b="0" i="1" u="none" strike="noStrike" dirty="0">
                        <a:solidFill>
                          <a:srgbClr val="000000"/>
                        </a:solidFill>
                        <a:effectLst/>
                        <a:latin typeface="+mn-lt"/>
                      </a:endParaRPr>
                    </a:p>
                  </a:txBody>
                  <a:tcPr marL="7545" marR="7545" marT="7545" marB="0" anchor="b"/>
                </a:tc>
                <a:tc>
                  <a:txBody>
                    <a:bodyPr/>
                    <a:lstStyle/>
                    <a:p>
                      <a:pPr algn="ctr" rtl="0" fontAlgn="b"/>
                      <a:r>
                        <a:rPr lang="en-US" sz="1100" b="0" i="1" u="none" strike="noStrike" dirty="0" smtClean="0">
                          <a:effectLst/>
                          <a:latin typeface="+mn-lt"/>
                        </a:rPr>
                        <a:t>3.1%</a:t>
                      </a:r>
                      <a:endParaRPr lang="en-US" sz="1100" b="0" i="1" u="none" strike="noStrike" dirty="0">
                        <a:solidFill>
                          <a:srgbClr val="000000"/>
                        </a:solidFill>
                        <a:effectLst/>
                        <a:latin typeface="+mn-lt"/>
                      </a:endParaRPr>
                    </a:p>
                  </a:txBody>
                  <a:tcPr marL="7545" marR="7545" marT="7545" marB="0" anchor="b">
                    <a:lnR w="12700" cap="flat" cmpd="sng" algn="ctr">
                      <a:solidFill>
                        <a:schemeClr val="tx1"/>
                      </a:solidFill>
                      <a:prstDash val="solid"/>
                      <a:round/>
                      <a:headEnd type="none" w="med" len="med"/>
                      <a:tailEnd type="none" w="med" len="med"/>
                    </a:lnR>
                  </a:tcPr>
                </a:tc>
                <a:tc>
                  <a:txBody>
                    <a:bodyPr/>
                    <a:lstStyle/>
                    <a:p>
                      <a:pPr algn="ctr" rtl="0" fontAlgn="b"/>
                      <a:endParaRPr lang="en-US" sz="1100" b="0" i="1" u="none" strike="noStrike" dirty="0">
                        <a:solidFill>
                          <a:srgbClr val="000000"/>
                        </a:solidFill>
                        <a:effectLst/>
                        <a:latin typeface="+mn-lt"/>
                      </a:endParaRPr>
                    </a:p>
                  </a:txBody>
                  <a:tcPr marL="7545" marR="7545" marT="7545" marB="0" anchor="b">
                    <a:lnL w="12700" cap="flat" cmpd="sng" algn="ctr">
                      <a:solidFill>
                        <a:schemeClr val="tx1"/>
                      </a:solidFill>
                      <a:prstDash val="solid"/>
                      <a:round/>
                      <a:headEnd type="none" w="med" len="med"/>
                      <a:tailEnd type="none" w="med" len="med"/>
                    </a:lnL>
                  </a:tcPr>
                </a:tc>
                <a:tc>
                  <a:txBody>
                    <a:bodyPr/>
                    <a:lstStyle/>
                    <a:p>
                      <a:pPr algn="ctr" rtl="0" fontAlgn="b"/>
                      <a:endParaRPr lang="en-US" sz="1100" b="0" i="1" u="none" strike="noStrike" dirty="0">
                        <a:solidFill>
                          <a:srgbClr val="000000"/>
                        </a:solidFill>
                        <a:effectLst/>
                        <a:latin typeface="+mn-lt"/>
                      </a:endParaRPr>
                    </a:p>
                  </a:txBody>
                  <a:tcPr marL="7545" marR="7545" marT="7545" marB="0" anchor="b"/>
                </a:tc>
              </a:tr>
              <a:tr h="150910">
                <a:tc>
                  <a:txBody>
                    <a:bodyPr/>
                    <a:lstStyle/>
                    <a:p>
                      <a:pPr algn="l" rtl="0" fontAlgn="b"/>
                      <a:r>
                        <a:rPr lang="en-US" sz="1100" u="none" strike="noStrike" dirty="0">
                          <a:effectLst/>
                          <a:latin typeface="+mn-lt"/>
                        </a:rPr>
                        <a:t>Fixed Income</a:t>
                      </a:r>
                      <a:endParaRPr lang="en-US" sz="1100" b="1" i="0" u="none" strike="noStrike" dirty="0">
                        <a:solidFill>
                          <a:srgbClr val="000000"/>
                        </a:solidFill>
                        <a:effectLst/>
                        <a:latin typeface="+mn-lt"/>
                      </a:endParaRPr>
                    </a:p>
                  </a:txBody>
                  <a:tcPr marL="7545" marR="7545" marT="7545" marB="0" anchor="b"/>
                </a:tc>
                <a:tc>
                  <a:txBody>
                    <a:bodyPr/>
                    <a:lstStyle/>
                    <a:p>
                      <a:pPr algn="ctr" rtl="0" fontAlgn="b"/>
                      <a:r>
                        <a:rPr lang="en-US" sz="1100" u="none" strike="noStrike" dirty="0" smtClean="0">
                          <a:effectLst/>
                          <a:latin typeface="+mn-lt"/>
                        </a:rPr>
                        <a:t>16.0%</a:t>
                      </a:r>
                      <a:endParaRPr lang="en-US" sz="1100" b="1" i="0" u="none" strike="noStrike" dirty="0">
                        <a:solidFill>
                          <a:srgbClr val="000000"/>
                        </a:solidFill>
                        <a:effectLst/>
                        <a:latin typeface="+mn-lt"/>
                      </a:endParaRPr>
                    </a:p>
                  </a:txBody>
                  <a:tcPr marL="7545" marR="7545" marT="7545" marB="0" anchor="b"/>
                </a:tc>
                <a:tc>
                  <a:txBody>
                    <a:bodyPr/>
                    <a:lstStyle/>
                    <a:p>
                      <a:pPr algn="ctr" rtl="0" fontAlgn="b"/>
                      <a:r>
                        <a:rPr lang="en-US" sz="1100" u="none" strike="noStrike" dirty="0" smtClean="0">
                          <a:effectLst/>
                          <a:latin typeface="+mn-lt"/>
                        </a:rPr>
                        <a:t>15.8%</a:t>
                      </a:r>
                      <a:endParaRPr lang="en-US" sz="1100" b="1" i="0" u="none" strike="noStrike" dirty="0">
                        <a:solidFill>
                          <a:srgbClr val="000000"/>
                        </a:solidFill>
                        <a:effectLst/>
                        <a:latin typeface="+mn-lt"/>
                      </a:endParaRPr>
                    </a:p>
                  </a:txBody>
                  <a:tcPr marL="7545" marR="7545" marT="7545" marB="0" anchor="b"/>
                </a:tc>
                <a:tc>
                  <a:txBody>
                    <a:bodyPr/>
                    <a:lstStyle/>
                    <a:p>
                      <a:pPr algn="ctr" rtl="0" fontAlgn="b"/>
                      <a:r>
                        <a:rPr lang="en-US" sz="1100" u="none" strike="noStrike" dirty="0" smtClean="0">
                          <a:effectLst/>
                          <a:latin typeface="+mn-lt"/>
                        </a:rPr>
                        <a:t>14.6%</a:t>
                      </a:r>
                      <a:endParaRPr lang="en-US" sz="1100" b="1" i="0" u="none" strike="noStrike" dirty="0">
                        <a:solidFill>
                          <a:srgbClr val="000000"/>
                        </a:solidFill>
                        <a:effectLst/>
                        <a:latin typeface="+mn-lt"/>
                      </a:endParaRPr>
                    </a:p>
                  </a:txBody>
                  <a:tcPr marL="7545" marR="7545" marT="7545" marB="0" anchor="b">
                    <a:lnR w="12700" cap="flat" cmpd="sng" algn="ctr">
                      <a:solidFill>
                        <a:schemeClr val="tx1"/>
                      </a:solidFill>
                      <a:prstDash val="solid"/>
                      <a:round/>
                      <a:headEnd type="none" w="med" len="med"/>
                      <a:tailEnd type="none" w="med" len="med"/>
                    </a:lnR>
                  </a:tcPr>
                </a:tc>
                <a:tc>
                  <a:txBody>
                    <a:bodyPr/>
                    <a:lstStyle/>
                    <a:p>
                      <a:pPr algn="ctr" rtl="0" fontAlgn="b"/>
                      <a:r>
                        <a:rPr lang="en-US" sz="1100" u="none" strike="noStrike" dirty="0" smtClean="0">
                          <a:effectLst/>
                          <a:latin typeface="+mn-lt"/>
                        </a:rPr>
                        <a:t>18.0%</a:t>
                      </a:r>
                      <a:endParaRPr lang="en-US" sz="1100" b="1" i="0" u="none" strike="noStrike" dirty="0">
                        <a:solidFill>
                          <a:srgbClr val="000000"/>
                        </a:solidFill>
                        <a:effectLst/>
                        <a:latin typeface="+mn-lt"/>
                      </a:endParaRPr>
                    </a:p>
                  </a:txBody>
                  <a:tcPr marL="7545" marR="7545" marT="7545" marB="0" anchor="b">
                    <a:lnL w="12700" cap="flat" cmpd="sng" algn="ctr">
                      <a:solidFill>
                        <a:schemeClr val="tx1"/>
                      </a:solidFill>
                      <a:prstDash val="solid"/>
                      <a:round/>
                      <a:headEnd type="none" w="med" len="med"/>
                      <a:tailEnd type="none" w="med" len="med"/>
                    </a:lnL>
                  </a:tcPr>
                </a:tc>
                <a:tc>
                  <a:txBody>
                    <a:bodyPr/>
                    <a:lstStyle/>
                    <a:p>
                      <a:pPr algn="ctr" rtl="0" fontAlgn="b"/>
                      <a:r>
                        <a:rPr lang="en-US" sz="1100" u="none" strike="noStrike" dirty="0" smtClean="0">
                          <a:effectLst/>
                          <a:latin typeface="+mn-lt"/>
                        </a:rPr>
                        <a:t>17.5%</a:t>
                      </a:r>
                      <a:endParaRPr lang="en-US" sz="1100" b="1" i="0" u="none" strike="noStrike" dirty="0">
                        <a:solidFill>
                          <a:srgbClr val="000000"/>
                        </a:solidFill>
                        <a:effectLst/>
                        <a:latin typeface="+mn-lt"/>
                      </a:endParaRPr>
                    </a:p>
                  </a:txBody>
                  <a:tcPr marL="7545" marR="7545" marT="7545" marB="0" anchor="b"/>
                </a:tc>
              </a:tr>
              <a:tr h="150910">
                <a:tc>
                  <a:txBody>
                    <a:bodyPr/>
                    <a:lstStyle/>
                    <a:p>
                      <a:pPr algn="l" rtl="0" fontAlgn="b"/>
                      <a:r>
                        <a:rPr lang="en-US" sz="1100" u="none" strike="noStrike" dirty="0">
                          <a:effectLst/>
                          <a:latin typeface="+mn-lt"/>
                        </a:rPr>
                        <a:t>Global </a:t>
                      </a:r>
                      <a:r>
                        <a:rPr lang="en-US" sz="1100" u="none" strike="noStrike" dirty="0" smtClean="0">
                          <a:effectLst/>
                          <a:latin typeface="+mn-lt"/>
                        </a:rPr>
                        <a:t>Asset Allocation*</a:t>
                      </a:r>
                      <a:endParaRPr lang="en-US" sz="1100" b="1" i="0" u="none" strike="noStrike" dirty="0">
                        <a:solidFill>
                          <a:srgbClr val="000000"/>
                        </a:solidFill>
                        <a:effectLst/>
                        <a:latin typeface="+mn-lt"/>
                      </a:endParaRPr>
                    </a:p>
                  </a:txBody>
                  <a:tcPr marL="7545" marR="7545" marT="7545" marB="0" anchor="b"/>
                </a:tc>
                <a:tc>
                  <a:txBody>
                    <a:bodyPr/>
                    <a:lstStyle/>
                    <a:p>
                      <a:pPr algn="ctr" rtl="0" fontAlgn="b"/>
                      <a:r>
                        <a:rPr lang="en-US" sz="1100" u="none" strike="noStrike" dirty="0" smtClean="0">
                          <a:effectLst/>
                          <a:latin typeface="+mn-lt"/>
                        </a:rPr>
                        <a:t>17.0%</a:t>
                      </a:r>
                      <a:endParaRPr lang="en-US" sz="1100" b="1" i="0" u="none" strike="noStrike" dirty="0">
                        <a:solidFill>
                          <a:srgbClr val="000000"/>
                        </a:solidFill>
                        <a:effectLst/>
                        <a:latin typeface="+mn-lt"/>
                      </a:endParaRPr>
                    </a:p>
                  </a:txBody>
                  <a:tcPr marL="7545" marR="7545" marT="7545" marB="0" anchor="b"/>
                </a:tc>
                <a:tc>
                  <a:txBody>
                    <a:bodyPr/>
                    <a:lstStyle/>
                    <a:p>
                      <a:pPr algn="ctr" rtl="0" fontAlgn="b"/>
                      <a:r>
                        <a:rPr lang="en-US" sz="1100" u="none" strike="noStrike" dirty="0" smtClean="0">
                          <a:effectLst/>
                          <a:latin typeface="+mn-lt"/>
                        </a:rPr>
                        <a:t>15.3%</a:t>
                      </a:r>
                      <a:endParaRPr lang="en-US" sz="1100" b="1" i="0" u="none" strike="noStrike" dirty="0">
                        <a:solidFill>
                          <a:srgbClr val="000000"/>
                        </a:solidFill>
                        <a:effectLst/>
                        <a:latin typeface="+mn-lt"/>
                      </a:endParaRPr>
                    </a:p>
                  </a:txBody>
                  <a:tcPr marL="7545" marR="7545" marT="7545" marB="0" anchor="b"/>
                </a:tc>
                <a:tc>
                  <a:txBody>
                    <a:bodyPr/>
                    <a:lstStyle/>
                    <a:p>
                      <a:pPr algn="ctr" rtl="0" fontAlgn="b"/>
                      <a:r>
                        <a:rPr lang="en-US" sz="1100" u="none" strike="noStrike" dirty="0" smtClean="0">
                          <a:effectLst/>
                          <a:latin typeface="+mn-lt"/>
                        </a:rPr>
                        <a:t>16.0%</a:t>
                      </a:r>
                      <a:endParaRPr lang="en-US" sz="1100" b="1" i="0" u="none" strike="noStrike" dirty="0">
                        <a:solidFill>
                          <a:srgbClr val="000000"/>
                        </a:solidFill>
                        <a:effectLst/>
                        <a:latin typeface="+mn-lt"/>
                      </a:endParaRPr>
                    </a:p>
                  </a:txBody>
                  <a:tcPr marL="7545" marR="7545" marT="7545" marB="0" anchor="b">
                    <a:lnR w="12700" cap="flat" cmpd="sng" algn="ctr">
                      <a:solidFill>
                        <a:schemeClr val="tx1"/>
                      </a:solidFill>
                      <a:prstDash val="solid"/>
                      <a:round/>
                      <a:headEnd type="none" w="med" len="med"/>
                      <a:tailEnd type="none" w="med" len="med"/>
                    </a:lnR>
                  </a:tcPr>
                </a:tc>
                <a:tc>
                  <a:txBody>
                    <a:bodyPr/>
                    <a:lstStyle/>
                    <a:p>
                      <a:pPr algn="ctr" rtl="0" fontAlgn="b"/>
                      <a:r>
                        <a:rPr lang="en-US" sz="1100" u="none" strike="noStrike" dirty="0" smtClean="0">
                          <a:effectLst/>
                          <a:latin typeface="+mn-lt"/>
                        </a:rPr>
                        <a:t>30.0%</a:t>
                      </a:r>
                      <a:endParaRPr lang="en-US" sz="1100" b="1" i="0" u="none" strike="noStrike" dirty="0">
                        <a:solidFill>
                          <a:srgbClr val="000000"/>
                        </a:solidFill>
                        <a:effectLst/>
                        <a:latin typeface="+mn-lt"/>
                      </a:endParaRPr>
                    </a:p>
                  </a:txBody>
                  <a:tcPr marL="7545" marR="7545" marT="7545" marB="0" anchor="b">
                    <a:lnL w="12700" cap="flat" cmpd="sng" algn="ctr">
                      <a:solidFill>
                        <a:schemeClr val="tx1"/>
                      </a:solidFill>
                      <a:prstDash val="solid"/>
                      <a:round/>
                      <a:headEnd type="none" w="med" len="med"/>
                      <a:tailEnd type="none" w="med" len="med"/>
                    </a:lnL>
                  </a:tcPr>
                </a:tc>
                <a:tc>
                  <a:txBody>
                    <a:bodyPr/>
                    <a:lstStyle/>
                    <a:p>
                      <a:pPr algn="ctr" rtl="0" fontAlgn="b"/>
                      <a:r>
                        <a:rPr lang="en-US" sz="1100" u="none" strike="noStrike" dirty="0" smtClean="0">
                          <a:effectLst/>
                          <a:latin typeface="+mn-lt"/>
                        </a:rPr>
                        <a:t>29.0%</a:t>
                      </a:r>
                      <a:endParaRPr lang="en-US" sz="1100" b="1" i="0" u="none" strike="noStrike" dirty="0">
                        <a:solidFill>
                          <a:srgbClr val="000000"/>
                        </a:solidFill>
                        <a:effectLst/>
                        <a:latin typeface="+mn-lt"/>
                      </a:endParaRPr>
                    </a:p>
                  </a:txBody>
                  <a:tcPr marL="7545" marR="7545" marT="7545" marB="0" anchor="b"/>
                </a:tc>
              </a:tr>
              <a:tr h="150910">
                <a:tc>
                  <a:txBody>
                    <a:bodyPr/>
                    <a:lstStyle/>
                    <a:p>
                      <a:pPr algn="l" rtl="0" fontAlgn="b"/>
                      <a:r>
                        <a:rPr lang="en-US" sz="1100" u="none" strike="noStrike">
                          <a:effectLst/>
                          <a:latin typeface="+mn-lt"/>
                        </a:rPr>
                        <a:t>Absolute Return</a:t>
                      </a:r>
                      <a:endParaRPr lang="en-US" sz="1100" b="1" i="0" u="none" strike="noStrike">
                        <a:solidFill>
                          <a:srgbClr val="000000"/>
                        </a:solidFill>
                        <a:effectLst/>
                        <a:latin typeface="+mn-lt"/>
                      </a:endParaRPr>
                    </a:p>
                  </a:txBody>
                  <a:tcPr marL="7545" marR="7545" marT="7545" marB="0" anchor="b"/>
                </a:tc>
                <a:tc>
                  <a:txBody>
                    <a:bodyPr/>
                    <a:lstStyle/>
                    <a:p>
                      <a:pPr algn="ctr" rtl="0" fontAlgn="b"/>
                      <a:r>
                        <a:rPr lang="en-US" sz="1100" u="none" strike="noStrike" dirty="0" smtClean="0">
                          <a:effectLst/>
                          <a:latin typeface="+mn-lt"/>
                        </a:rPr>
                        <a:t>15.0%</a:t>
                      </a:r>
                      <a:endParaRPr lang="en-US" sz="1100" b="1" i="0" u="none" strike="noStrike" dirty="0">
                        <a:solidFill>
                          <a:srgbClr val="000000"/>
                        </a:solidFill>
                        <a:effectLst/>
                        <a:latin typeface="+mn-lt"/>
                      </a:endParaRPr>
                    </a:p>
                  </a:txBody>
                  <a:tcPr marL="7545" marR="7545" marT="7545" marB="0" anchor="b"/>
                </a:tc>
                <a:tc>
                  <a:txBody>
                    <a:bodyPr/>
                    <a:lstStyle/>
                    <a:p>
                      <a:pPr algn="ctr" rtl="0" fontAlgn="b"/>
                      <a:r>
                        <a:rPr lang="en-US" sz="1100" u="none" strike="noStrike" dirty="0" smtClean="0">
                          <a:effectLst/>
                          <a:latin typeface="+mn-lt"/>
                        </a:rPr>
                        <a:t>14.2%</a:t>
                      </a:r>
                      <a:endParaRPr lang="en-US" sz="1100" b="1" i="0" u="none" strike="noStrike" dirty="0">
                        <a:solidFill>
                          <a:srgbClr val="000000"/>
                        </a:solidFill>
                        <a:effectLst/>
                        <a:latin typeface="+mn-lt"/>
                      </a:endParaRPr>
                    </a:p>
                  </a:txBody>
                  <a:tcPr marL="7545" marR="7545" marT="7545" marB="0" anchor="b"/>
                </a:tc>
                <a:tc>
                  <a:txBody>
                    <a:bodyPr/>
                    <a:lstStyle/>
                    <a:p>
                      <a:pPr algn="ctr" rtl="0" fontAlgn="b"/>
                      <a:r>
                        <a:rPr lang="en-US" sz="1100" u="none" strike="noStrike" dirty="0" smtClean="0">
                          <a:effectLst/>
                          <a:latin typeface="+mn-lt"/>
                        </a:rPr>
                        <a:t>14.8%</a:t>
                      </a:r>
                      <a:endParaRPr lang="en-US" sz="1100" b="1" i="0" u="none" strike="noStrike" dirty="0">
                        <a:solidFill>
                          <a:srgbClr val="000000"/>
                        </a:solidFill>
                        <a:effectLst/>
                        <a:latin typeface="+mn-lt"/>
                      </a:endParaRPr>
                    </a:p>
                  </a:txBody>
                  <a:tcPr marL="7545" marR="7545" marT="7545" marB="0" anchor="b">
                    <a:lnR w="12700" cap="flat" cmpd="sng" algn="ctr">
                      <a:solidFill>
                        <a:schemeClr val="tx1"/>
                      </a:solidFill>
                      <a:prstDash val="solid"/>
                      <a:round/>
                      <a:headEnd type="none" w="med" len="med"/>
                      <a:tailEnd type="none" w="med" len="med"/>
                    </a:lnR>
                  </a:tcPr>
                </a:tc>
                <a:tc>
                  <a:txBody>
                    <a:bodyPr/>
                    <a:lstStyle/>
                    <a:p>
                      <a:pPr algn="ctr" rtl="0" fontAlgn="b"/>
                      <a:r>
                        <a:rPr lang="en-US" sz="1100" u="none" strike="noStrike" dirty="0" smtClean="0">
                          <a:effectLst/>
                          <a:latin typeface="+mn-lt"/>
                        </a:rPr>
                        <a:t>12.0%</a:t>
                      </a:r>
                      <a:endParaRPr lang="en-US" sz="1100" b="1" i="0" u="none" strike="noStrike" dirty="0">
                        <a:solidFill>
                          <a:srgbClr val="000000"/>
                        </a:solidFill>
                        <a:effectLst/>
                        <a:latin typeface="+mn-lt"/>
                      </a:endParaRPr>
                    </a:p>
                  </a:txBody>
                  <a:tcPr marL="7545" marR="7545" marT="7545" marB="0" anchor="b">
                    <a:lnL w="12700" cap="flat" cmpd="sng" algn="ctr">
                      <a:solidFill>
                        <a:schemeClr val="tx1"/>
                      </a:solidFill>
                      <a:prstDash val="solid"/>
                      <a:round/>
                      <a:headEnd type="none" w="med" len="med"/>
                      <a:tailEnd type="none" w="med" len="med"/>
                    </a:lnL>
                  </a:tcPr>
                </a:tc>
                <a:tc>
                  <a:txBody>
                    <a:bodyPr/>
                    <a:lstStyle/>
                    <a:p>
                      <a:pPr algn="ctr" rtl="0" fontAlgn="b"/>
                      <a:r>
                        <a:rPr lang="en-US" sz="1100" u="none" strike="noStrike" dirty="0" smtClean="0">
                          <a:effectLst/>
                          <a:latin typeface="+mn-lt"/>
                        </a:rPr>
                        <a:t>9.9%</a:t>
                      </a:r>
                      <a:endParaRPr lang="en-US" sz="1100" b="1" i="0" u="none" strike="noStrike" dirty="0">
                        <a:solidFill>
                          <a:srgbClr val="000000"/>
                        </a:solidFill>
                        <a:effectLst/>
                        <a:latin typeface="+mn-lt"/>
                      </a:endParaRPr>
                    </a:p>
                  </a:txBody>
                  <a:tcPr marL="7545" marR="7545" marT="7545" marB="0" anchor="b"/>
                </a:tc>
              </a:tr>
              <a:tr h="150910">
                <a:tc>
                  <a:txBody>
                    <a:bodyPr/>
                    <a:lstStyle/>
                    <a:p>
                      <a:pPr algn="l" rtl="0" fontAlgn="b"/>
                      <a:r>
                        <a:rPr lang="en-US" sz="1100" u="none" strike="noStrike">
                          <a:effectLst/>
                          <a:latin typeface="+mn-lt"/>
                        </a:rPr>
                        <a:t>Real Assets</a:t>
                      </a:r>
                      <a:endParaRPr lang="en-US" sz="1100" b="1" i="0" u="none" strike="noStrike">
                        <a:solidFill>
                          <a:srgbClr val="000000"/>
                        </a:solidFill>
                        <a:effectLst/>
                        <a:latin typeface="+mn-lt"/>
                      </a:endParaRPr>
                    </a:p>
                  </a:txBody>
                  <a:tcPr marL="7545" marR="7545" marT="7545" marB="0" anchor="b"/>
                </a:tc>
                <a:tc>
                  <a:txBody>
                    <a:bodyPr/>
                    <a:lstStyle/>
                    <a:p>
                      <a:pPr algn="ctr" rtl="0" fontAlgn="b"/>
                      <a:r>
                        <a:rPr lang="en-US" sz="1100" u="none" strike="noStrike" dirty="0" smtClean="0">
                          <a:effectLst/>
                          <a:latin typeface="+mn-lt"/>
                        </a:rPr>
                        <a:t>4.0%</a:t>
                      </a:r>
                      <a:endParaRPr lang="en-US" sz="1100" b="1" i="0" u="none" strike="noStrike" dirty="0">
                        <a:solidFill>
                          <a:srgbClr val="000000"/>
                        </a:solidFill>
                        <a:effectLst/>
                        <a:latin typeface="+mn-lt"/>
                      </a:endParaRPr>
                    </a:p>
                  </a:txBody>
                  <a:tcPr marL="7545" marR="7545" marT="7545" marB="0" anchor="b"/>
                </a:tc>
                <a:tc>
                  <a:txBody>
                    <a:bodyPr/>
                    <a:lstStyle/>
                    <a:p>
                      <a:pPr algn="ctr" rtl="0" fontAlgn="b"/>
                      <a:r>
                        <a:rPr lang="en-US" sz="1100" u="none" strike="noStrike" dirty="0" smtClean="0">
                          <a:effectLst/>
                          <a:latin typeface="+mn-lt"/>
                        </a:rPr>
                        <a:t>4.4%</a:t>
                      </a:r>
                      <a:endParaRPr lang="en-US" sz="1100" b="1" i="0" u="none" strike="noStrike" dirty="0">
                        <a:solidFill>
                          <a:srgbClr val="000000"/>
                        </a:solidFill>
                        <a:effectLst/>
                        <a:latin typeface="+mn-lt"/>
                      </a:endParaRPr>
                    </a:p>
                  </a:txBody>
                  <a:tcPr marL="7545" marR="7545" marT="7545" marB="0" anchor="b"/>
                </a:tc>
                <a:tc>
                  <a:txBody>
                    <a:bodyPr/>
                    <a:lstStyle/>
                    <a:p>
                      <a:pPr algn="ctr" rtl="0" fontAlgn="b"/>
                      <a:r>
                        <a:rPr lang="en-US" sz="1100" u="none" strike="noStrike" dirty="0" smtClean="0">
                          <a:effectLst/>
                          <a:latin typeface="+mn-lt"/>
                        </a:rPr>
                        <a:t>3.9%</a:t>
                      </a:r>
                      <a:endParaRPr lang="en-US" sz="1100" b="1" i="0" u="none" strike="noStrike" dirty="0">
                        <a:solidFill>
                          <a:srgbClr val="000000"/>
                        </a:solidFill>
                        <a:effectLst/>
                        <a:latin typeface="+mn-lt"/>
                      </a:endParaRPr>
                    </a:p>
                  </a:txBody>
                  <a:tcPr marL="7545" marR="7545" marT="7545" marB="0" anchor="b">
                    <a:lnR w="12700" cap="flat" cmpd="sng" algn="ctr">
                      <a:solidFill>
                        <a:schemeClr val="tx1"/>
                      </a:solidFill>
                      <a:prstDash val="solid"/>
                      <a:round/>
                      <a:headEnd type="none" w="med" len="med"/>
                      <a:tailEnd type="none" w="med" len="med"/>
                    </a:lnR>
                  </a:tcPr>
                </a:tc>
                <a:tc>
                  <a:txBody>
                    <a:bodyPr/>
                    <a:lstStyle/>
                    <a:p>
                      <a:pPr algn="ctr" rtl="0" fontAlgn="b"/>
                      <a:r>
                        <a:rPr lang="en-US" sz="1100" u="none" strike="noStrike" dirty="0" smtClean="0">
                          <a:effectLst/>
                          <a:latin typeface="+mn-lt"/>
                        </a:rPr>
                        <a:t>5.0%</a:t>
                      </a:r>
                      <a:endParaRPr lang="en-US" sz="1100" b="1" i="0" u="none" strike="noStrike" dirty="0">
                        <a:solidFill>
                          <a:srgbClr val="000000"/>
                        </a:solidFill>
                        <a:effectLst/>
                        <a:latin typeface="+mn-lt"/>
                      </a:endParaRPr>
                    </a:p>
                  </a:txBody>
                  <a:tcPr marL="7545" marR="7545" marT="7545" marB="0" anchor="b">
                    <a:lnL w="12700" cap="flat" cmpd="sng" algn="ctr">
                      <a:solidFill>
                        <a:schemeClr val="tx1"/>
                      </a:solidFill>
                      <a:prstDash val="solid"/>
                      <a:round/>
                      <a:headEnd type="none" w="med" len="med"/>
                      <a:tailEnd type="none" w="med" len="med"/>
                    </a:lnL>
                  </a:tcPr>
                </a:tc>
                <a:tc>
                  <a:txBody>
                    <a:bodyPr/>
                    <a:lstStyle/>
                    <a:p>
                      <a:pPr algn="ctr" rtl="0" fontAlgn="b"/>
                      <a:r>
                        <a:rPr lang="en-US" sz="1100" u="none" strike="noStrike" dirty="0" smtClean="0">
                          <a:effectLst/>
                          <a:latin typeface="+mn-lt"/>
                        </a:rPr>
                        <a:t>4.5%</a:t>
                      </a:r>
                      <a:endParaRPr lang="en-US" sz="1100" b="1" i="0" u="none" strike="noStrike" dirty="0">
                        <a:solidFill>
                          <a:srgbClr val="000000"/>
                        </a:solidFill>
                        <a:effectLst/>
                        <a:latin typeface="+mn-lt"/>
                      </a:endParaRPr>
                    </a:p>
                  </a:txBody>
                  <a:tcPr marL="7545" marR="7545" marT="7545" marB="0" anchor="b"/>
                </a:tc>
              </a:tr>
              <a:tr h="150910">
                <a:tc>
                  <a:txBody>
                    <a:bodyPr/>
                    <a:lstStyle/>
                    <a:p>
                      <a:pPr algn="l" rtl="0" fontAlgn="b"/>
                      <a:r>
                        <a:rPr lang="en-US" sz="1100" u="none" strike="noStrike">
                          <a:effectLst/>
                          <a:latin typeface="+mn-lt"/>
                        </a:rPr>
                        <a:t>Real Estate</a:t>
                      </a:r>
                      <a:endParaRPr lang="en-US" sz="1100" b="1" i="0" u="none" strike="noStrike">
                        <a:solidFill>
                          <a:srgbClr val="000000"/>
                        </a:solidFill>
                        <a:effectLst/>
                        <a:latin typeface="+mn-lt"/>
                      </a:endParaRPr>
                    </a:p>
                  </a:txBody>
                  <a:tcPr marL="7545" marR="7545" marT="7545" marB="0" anchor="b"/>
                </a:tc>
                <a:tc>
                  <a:txBody>
                    <a:bodyPr/>
                    <a:lstStyle/>
                    <a:p>
                      <a:pPr algn="ctr" rtl="0" fontAlgn="b"/>
                      <a:r>
                        <a:rPr lang="en-US" sz="1100" u="none" strike="noStrike" dirty="0" smtClean="0">
                          <a:effectLst/>
                          <a:latin typeface="+mn-lt"/>
                        </a:rPr>
                        <a:t>5.0%</a:t>
                      </a:r>
                      <a:endParaRPr lang="en-US" sz="1100" b="1" i="0" u="none" strike="noStrike" dirty="0">
                        <a:solidFill>
                          <a:srgbClr val="000000"/>
                        </a:solidFill>
                        <a:effectLst/>
                        <a:latin typeface="+mn-lt"/>
                      </a:endParaRPr>
                    </a:p>
                  </a:txBody>
                  <a:tcPr marL="7545" marR="7545" marT="7545" marB="0" anchor="b"/>
                </a:tc>
                <a:tc>
                  <a:txBody>
                    <a:bodyPr/>
                    <a:lstStyle/>
                    <a:p>
                      <a:pPr algn="ctr" rtl="0" fontAlgn="b"/>
                      <a:r>
                        <a:rPr lang="en-US" sz="1100" u="none" strike="noStrike" dirty="0" smtClean="0">
                          <a:effectLst/>
                          <a:latin typeface="+mn-lt"/>
                        </a:rPr>
                        <a:t>5.3%</a:t>
                      </a:r>
                      <a:endParaRPr lang="en-US" sz="1100" b="1" i="0" u="none" strike="noStrike" dirty="0">
                        <a:solidFill>
                          <a:srgbClr val="000000"/>
                        </a:solidFill>
                        <a:effectLst/>
                        <a:latin typeface="+mn-lt"/>
                      </a:endParaRPr>
                    </a:p>
                  </a:txBody>
                  <a:tcPr marL="7545" marR="7545" marT="7545" marB="0" anchor="b"/>
                </a:tc>
                <a:tc>
                  <a:txBody>
                    <a:bodyPr/>
                    <a:lstStyle/>
                    <a:p>
                      <a:pPr algn="ctr" rtl="0" fontAlgn="b"/>
                      <a:r>
                        <a:rPr lang="en-US" sz="1100" u="none" strike="noStrike" dirty="0" smtClean="0">
                          <a:effectLst/>
                          <a:latin typeface="+mn-lt"/>
                        </a:rPr>
                        <a:t>4.9%</a:t>
                      </a:r>
                      <a:endParaRPr lang="en-US" sz="1100" b="1" i="0" u="none" strike="noStrike" dirty="0">
                        <a:solidFill>
                          <a:srgbClr val="000000"/>
                        </a:solidFill>
                        <a:effectLst/>
                        <a:latin typeface="+mn-lt"/>
                      </a:endParaRPr>
                    </a:p>
                  </a:txBody>
                  <a:tcPr marL="7545" marR="7545" marT="7545" marB="0" anchor="b">
                    <a:lnR w="12700" cap="flat" cmpd="sng" algn="ctr">
                      <a:solidFill>
                        <a:schemeClr val="tx1"/>
                      </a:solidFill>
                      <a:prstDash val="solid"/>
                      <a:round/>
                      <a:headEnd type="none" w="med" len="med"/>
                      <a:tailEnd type="none" w="med" len="med"/>
                    </a:lnR>
                  </a:tcPr>
                </a:tc>
                <a:tc>
                  <a:txBody>
                    <a:bodyPr/>
                    <a:lstStyle/>
                    <a:p>
                      <a:pPr algn="ctr" rtl="0" fontAlgn="b"/>
                      <a:endParaRPr lang="en-US" sz="1100" b="1" i="0" u="none" strike="noStrike" dirty="0">
                        <a:solidFill>
                          <a:srgbClr val="000000"/>
                        </a:solidFill>
                        <a:effectLst/>
                        <a:latin typeface="+mn-lt"/>
                      </a:endParaRPr>
                    </a:p>
                  </a:txBody>
                  <a:tcPr marL="7545" marR="7545" marT="7545" marB="0" anchor="b">
                    <a:lnL w="12700" cap="flat" cmpd="sng" algn="ctr">
                      <a:solidFill>
                        <a:schemeClr val="tx1"/>
                      </a:solidFill>
                      <a:prstDash val="solid"/>
                      <a:round/>
                      <a:headEnd type="none" w="med" len="med"/>
                      <a:tailEnd type="none" w="med" len="med"/>
                    </a:lnL>
                  </a:tcPr>
                </a:tc>
                <a:tc>
                  <a:txBody>
                    <a:bodyPr/>
                    <a:lstStyle/>
                    <a:p>
                      <a:pPr algn="ctr" rtl="0" fontAlgn="b"/>
                      <a:endParaRPr lang="en-US" sz="1100" b="1" i="0" u="none" strike="noStrike" dirty="0">
                        <a:solidFill>
                          <a:srgbClr val="000000"/>
                        </a:solidFill>
                        <a:effectLst/>
                        <a:latin typeface="+mn-lt"/>
                      </a:endParaRPr>
                    </a:p>
                  </a:txBody>
                  <a:tcPr marL="7545" marR="7545" marT="7545" marB="0" anchor="b"/>
                </a:tc>
              </a:tr>
              <a:tr h="150910">
                <a:tc>
                  <a:txBody>
                    <a:bodyPr/>
                    <a:lstStyle/>
                    <a:p>
                      <a:pPr algn="l" rtl="0" fontAlgn="b"/>
                      <a:r>
                        <a:rPr lang="en-US" sz="1100" u="none" strike="noStrike">
                          <a:effectLst/>
                          <a:latin typeface="+mn-lt"/>
                        </a:rPr>
                        <a:t>Opportunistic</a:t>
                      </a:r>
                      <a:endParaRPr lang="en-US" sz="1100" b="1" i="0" u="none" strike="noStrike">
                        <a:solidFill>
                          <a:srgbClr val="000000"/>
                        </a:solidFill>
                        <a:effectLst/>
                        <a:latin typeface="+mn-lt"/>
                      </a:endParaRPr>
                    </a:p>
                  </a:txBody>
                  <a:tcPr marL="7545" marR="7545" marT="7545" marB="0" anchor="b"/>
                </a:tc>
                <a:tc>
                  <a:txBody>
                    <a:bodyPr/>
                    <a:lstStyle/>
                    <a:p>
                      <a:pPr algn="ctr" rtl="0" fontAlgn="b"/>
                      <a:r>
                        <a:rPr lang="en-US" sz="1100" u="none" strike="noStrike" dirty="0" smtClean="0">
                          <a:effectLst/>
                          <a:latin typeface="+mn-lt"/>
                        </a:rPr>
                        <a:t>6.0%</a:t>
                      </a:r>
                      <a:endParaRPr lang="en-US" sz="1100" b="1" i="0" u="none" strike="noStrike" dirty="0">
                        <a:solidFill>
                          <a:srgbClr val="000000"/>
                        </a:solidFill>
                        <a:effectLst/>
                        <a:latin typeface="+mn-lt"/>
                      </a:endParaRPr>
                    </a:p>
                  </a:txBody>
                  <a:tcPr marL="7545" marR="7545" marT="7545" marB="0" anchor="b"/>
                </a:tc>
                <a:tc>
                  <a:txBody>
                    <a:bodyPr/>
                    <a:lstStyle/>
                    <a:p>
                      <a:pPr algn="ctr" rtl="0" fontAlgn="b"/>
                      <a:r>
                        <a:rPr lang="en-US" sz="1100" u="none" strike="noStrike" dirty="0" smtClean="0">
                          <a:effectLst/>
                          <a:latin typeface="+mn-lt"/>
                        </a:rPr>
                        <a:t>9.6%</a:t>
                      </a:r>
                      <a:endParaRPr lang="en-US" sz="1100" b="1" i="0" u="none" strike="noStrike" dirty="0">
                        <a:solidFill>
                          <a:srgbClr val="000000"/>
                        </a:solidFill>
                        <a:effectLst/>
                        <a:latin typeface="+mn-lt"/>
                      </a:endParaRPr>
                    </a:p>
                  </a:txBody>
                  <a:tcPr marL="7545" marR="7545" marT="7545" marB="0" anchor="b"/>
                </a:tc>
                <a:tc>
                  <a:txBody>
                    <a:bodyPr/>
                    <a:lstStyle/>
                    <a:p>
                      <a:pPr algn="ctr" rtl="0" fontAlgn="b"/>
                      <a:r>
                        <a:rPr lang="en-US" sz="1100" u="none" strike="noStrike" dirty="0" smtClean="0">
                          <a:effectLst/>
                          <a:latin typeface="+mn-lt"/>
                        </a:rPr>
                        <a:t>10.0%</a:t>
                      </a:r>
                      <a:endParaRPr lang="en-US" sz="1100" b="1" i="0" u="none" strike="noStrike" dirty="0">
                        <a:solidFill>
                          <a:srgbClr val="000000"/>
                        </a:solidFill>
                        <a:effectLst/>
                        <a:latin typeface="+mn-lt"/>
                      </a:endParaRPr>
                    </a:p>
                  </a:txBody>
                  <a:tcPr marL="7545" marR="7545" marT="7545" marB="0" anchor="b">
                    <a:lnR w="12700" cap="flat" cmpd="sng" algn="ctr">
                      <a:solidFill>
                        <a:schemeClr val="tx1"/>
                      </a:solidFill>
                      <a:prstDash val="solid"/>
                      <a:round/>
                      <a:headEnd type="none" w="med" len="med"/>
                      <a:tailEnd type="none" w="med" len="med"/>
                    </a:lnR>
                  </a:tcPr>
                </a:tc>
                <a:tc>
                  <a:txBody>
                    <a:bodyPr/>
                    <a:lstStyle/>
                    <a:p>
                      <a:pPr algn="ctr" rtl="0" fontAlgn="b"/>
                      <a:endParaRPr lang="en-US" sz="1100" b="1" i="0" u="none" strike="noStrike" dirty="0">
                        <a:solidFill>
                          <a:srgbClr val="000000"/>
                        </a:solidFill>
                        <a:effectLst/>
                        <a:latin typeface="+mn-lt"/>
                      </a:endParaRPr>
                    </a:p>
                  </a:txBody>
                  <a:tcPr marL="7545" marR="7545" marT="7545" marB="0" anchor="b">
                    <a:lnL w="12700" cap="flat" cmpd="sng" algn="ctr">
                      <a:solidFill>
                        <a:schemeClr val="tx1"/>
                      </a:solidFill>
                      <a:prstDash val="solid"/>
                      <a:round/>
                      <a:headEnd type="none" w="med" len="med"/>
                      <a:tailEnd type="none" w="med" len="med"/>
                    </a:lnL>
                  </a:tcPr>
                </a:tc>
                <a:tc>
                  <a:txBody>
                    <a:bodyPr/>
                    <a:lstStyle/>
                    <a:p>
                      <a:pPr algn="ctr" rtl="0" fontAlgn="b"/>
                      <a:endParaRPr lang="en-US" sz="1100" b="1" i="0" u="none" strike="noStrike" dirty="0">
                        <a:solidFill>
                          <a:srgbClr val="000000"/>
                        </a:solidFill>
                        <a:effectLst/>
                        <a:latin typeface="+mn-lt"/>
                      </a:endParaRPr>
                    </a:p>
                  </a:txBody>
                  <a:tcPr marL="7545" marR="7545" marT="7545" marB="0" anchor="b"/>
                </a:tc>
              </a:tr>
              <a:tr h="150910">
                <a:tc>
                  <a:txBody>
                    <a:bodyPr/>
                    <a:lstStyle/>
                    <a:p>
                      <a:pPr algn="l" rtl="0" fontAlgn="b"/>
                      <a:r>
                        <a:rPr lang="en-US" sz="1100" u="none" strike="noStrike">
                          <a:effectLst/>
                          <a:latin typeface="+mn-lt"/>
                        </a:rPr>
                        <a:t>Private Equity</a:t>
                      </a:r>
                      <a:endParaRPr lang="en-US" sz="1100" b="1" i="0" u="none" strike="noStrike">
                        <a:solidFill>
                          <a:srgbClr val="000000"/>
                        </a:solidFill>
                        <a:effectLst/>
                        <a:latin typeface="+mn-lt"/>
                      </a:endParaRPr>
                    </a:p>
                  </a:txBody>
                  <a:tcPr marL="7545" marR="7545" marT="7545" marB="0" anchor="b"/>
                </a:tc>
                <a:tc>
                  <a:txBody>
                    <a:bodyPr/>
                    <a:lstStyle/>
                    <a:p>
                      <a:pPr algn="ctr" rtl="0" fontAlgn="b"/>
                      <a:r>
                        <a:rPr lang="en-US" sz="1100" u="none" strike="noStrike" dirty="0" smtClean="0">
                          <a:effectLst/>
                          <a:latin typeface="+mn-lt"/>
                        </a:rPr>
                        <a:t>7.0%</a:t>
                      </a:r>
                      <a:endParaRPr lang="en-US" sz="1100" b="1" i="0" u="none" strike="noStrike" dirty="0">
                        <a:solidFill>
                          <a:srgbClr val="000000"/>
                        </a:solidFill>
                        <a:effectLst/>
                        <a:latin typeface="+mn-lt"/>
                      </a:endParaRPr>
                    </a:p>
                  </a:txBody>
                  <a:tcPr marL="7545" marR="7545" marT="7545" marB="0" anchor="b"/>
                </a:tc>
                <a:tc>
                  <a:txBody>
                    <a:bodyPr/>
                    <a:lstStyle/>
                    <a:p>
                      <a:pPr algn="ctr" rtl="0" fontAlgn="b"/>
                      <a:r>
                        <a:rPr lang="en-US" sz="1100" u="none" strike="noStrike" dirty="0" smtClean="0">
                          <a:effectLst/>
                          <a:latin typeface="+mn-lt"/>
                        </a:rPr>
                        <a:t>4.1%</a:t>
                      </a:r>
                      <a:endParaRPr lang="en-US" sz="1100" b="1" i="0" u="none" strike="noStrike" dirty="0">
                        <a:solidFill>
                          <a:srgbClr val="000000"/>
                        </a:solidFill>
                        <a:effectLst/>
                        <a:latin typeface="+mn-lt"/>
                      </a:endParaRPr>
                    </a:p>
                  </a:txBody>
                  <a:tcPr marL="7545" marR="7545" marT="7545" marB="0" anchor="b"/>
                </a:tc>
                <a:tc>
                  <a:txBody>
                    <a:bodyPr/>
                    <a:lstStyle/>
                    <a:p>
                      <a:pPr algn="ctr" rtl="0" fontAlgn="b"/>
                      <a:r>
                        <a:rPr lang="en-US" sz="1100" u="none" strike="noStrike" dirty="0" smtClean="0">
                          <a:effectLst/>
                          <a:latin typeface="+mn-lt"/>
                        </a:rPr>
                        <a:t>4.3%</a:t>
                      </a:r>
                      <a:endParaRPr lang="en-US" sz="1100" b="1" i="0" u="none" strike="noStrike" dirty="0">
                        <a:solidFill>
                          <a:srgbClr val="000000"/>
                        </a:solidFill>
                        <a:effectLst/>
                        <a:latin typeface="+mn-lt"/>
                      </a:endParaRPr>
                    </a:p>
                  </a:txBody>
                  <a:tcPr marL="7545" marR="7545" marT="7545" marB="0" anchor="b">
                    <a:lnR w="12700" cap="flat" cmpd="sng" algn="ctr">
                      <a:solidFill>
                        <a:schemeClr val="tx1"/>
                      </a:solidFill>
                      <a:prstDash val="solid"/>
                      <a:round/>
                      <a:headEnd type="none" w="med" len="med"/>
                      <a:tailEnd type="none" w="med" len="med"/>
                    </a:lnR>
                  </a:tcPr>
                </a:tc>
                <a:tc>
                  <a:txBody>
                    <a:bodyPr/>
                    <a:lstStyle/>
                    <a:p>
                      <a:pPr algn="ctr" rtl="0" fontAlgn="b"/>
                      <a:endParaRPr lang="en-US" sz="1100" b="1" i="0" u="none" strike="noStrike" dirty="0">
                        <a:solidFill>
                          <a:srgbClr val="000000"/>
                        </a:solidFill>
                        <a:effectLst/>
                        <a:latin typeface="+mn-lt"/>
                      </a:endParaRPr>
                    </a:p>
                  </a:txBody>
                  <a:tcPr marL="7545" marR="7545" marT="7545" marB="0" anchor="b">
                    <a:lnL w="12700" cap="flat" cmpd="sng" algn="ctr">
                      <a:solidFill>
                        <a:schemeClr val="tx1"/>
                      </a:solidFill>
                      <a:prstDash val="solid"/>
                      <a:round/>
                      <a:headEnd type="none" w="med" len="med"/>
                      <a:tailEnd type="none" w="med" len="med"/>
                    </a:lnL>
                  </a:tcPr>
                </a:tc>
                <a:tc>
                  <a:txBody>
                    <a:bodyPr/>
                    <a:lstStyle/>
                    <a:p>
                      <a:pPr algn="ctr" rtl="0" fontAlgn="b"/>
                      <a:endParaRPr lang="en-US" sz="1100" b="1" i="0" u="none" strike="noStrike" dirty="0">
                        <a:solidFill>
                          <a:srgbClr val="000000"/>
                        </a:solidFill>
                        <a:effectLst/>
                        <a:latin typeface="+mn-lt"/>
                      </a:endParaRPr>
                    </a:p>
                  </a:txBody>
                  <a:tcPr marL="7545" marR="7545" marT="7545" marB="0" anchor="b"/>
                </a:tc>
              </a:tr>
              <a:tr h="150910">
                <a:tc>
                  <a:txBody>
                    <a:bodyPr/>
                    <a:lstStyle/>
                    <a:p>
                      <a:pPr algn="l" rtl="0" fontAlgn="b"/>
                      <a:r>
                        <a:rPr lang="en-US" sz="1100" u="none" strike="noStrike" dirty="0">
                          <a:effectLst/>
                          <a:latin typeface="+mn-lt"/>
                        </a:rPr>
                        <a:t>Cash**</a:t>
                      </a:r>
                      <a:endParaRPr lang="en-US" sz="1100" b="1" i="0" u="none" strike="noStrike" dirty="0">
                        <a:solidFill>
                          <a:srgbClr val="000000"/>
                        </a:solidFill>
                        <a:effectLst/>
                        <a:latin typeface="+mn-lt"/>
                      </a:endParaRPr>
                    </a:p>
                  </a:txBody>
                  <a:tcPr marL="7545" marR="7545" marT="7545" marB="0" anchor="b"/>
                </a:tc>
                <a:tc>
                  <a:txBody>
                    <a:bodyPr/>
                    <a:lstStyle/>
                    <a:p>
                      <a:pPr algn="ctr" rtl="0" fontAlgn="b"/>
                      <a:r>
                        <a:rPr lang="en-US" sz="1100" u="none" strike="noStrike" dirty="0" smtClean="0">
                          <a:effectLst/>
                          <a:latin typeface="+mn-lt"/>
                        </a:rPr>
                        <a:t>0.0%</a:t>
                      </a:r>
                      <a:endParaRPr lang="en-US" sz="1100" b="1" i="0" u="none" strike="noStrike" dirty="0">
                        <a:solidFill>
                          <a:srgbClr val="000000"/>
                        </a:solidFill>
                        <a:effectLst/>
                        <a:latin typeface="+mn-lt"/>
                      </a:endParaRPr>
                    </a:p>
                  </a:txBody>
                  <a:tcPr marL="7545" marR="7545" marT="7545" marB="0" anchor="b"/>
                </a:tc>
                <a:tc>
                  <a:txBody>
                    <a:bodyPr/>
                    <a:lstStyle/>
                    <a:p>
                      <a:pPr algn="ctr" rtl="0" fontAlgn="b"/>
                      <a:r>
                        <a:rPr lang="en-US" sz="1100" u="none" strike="noStrike" dirty="0" smtClean="0">
                          <a:effectLst/>
                          <a:latin typeface="+mn-lt"/>
                        </a:rPr>
                        <a:t>2.5%</a:t>
                      </a:r>
                      <a:endParaRPr lang="en-US" sz="1100" b="1" i="0" u="none" strike="noStrike" dirty="0">
                        <a:solidFill>
                          <a:srgbClr val="000000"/>
                        </a:solidFill>
                        <a:effectLst/>
                        <a:latin typeface="+mn-lt"/>
                      </a:endParaRPr>
                    </a:p>
                  </a:txBody>
                  <a:tcPr marL="7545" marR="7545" marT="7545" marB="0" anchor="b"/>
                </a:tc>
                <a:tc>
                  <a:txBody>
                    <a:bodyPr/>
                    <a:lstStyle/>
                    <a:p>
                      <a:pPr algn="ctr" rtl="0" fontAlgn="b"/>
                      <a:r>
                        <a:rPr lang="en-US" sz="1100" u="none" strike="noStrike" dirty="0" smtClean="0">
                          <a:effectLst/>
                          <a:latin typeface="+mn-lt"/>
                        </a:rPr>
                        <a:t>2.6%</a:t>
                      </a:r>
                      <a:endParaRPr lang="en-US" sz="1100" b="1" i="0" u="none" strike="noStrike" dirty="0">
                        <a:solidFill>
                          <a:srgbClr val="000000"/>
                        </a:solidFill>
                        <a:effectLst/>
                        <a:latin typeface="+mn-lt"/>
                      </a:endParaRPr>
                    </a:p>
                  </a:txBody>
                  <a:tcPr marL="7545" marR="7545" marT="7545" marB="0" anchor="b">
                    <a:lnR w="12700" cap="flat" cmpd="sng" algn="ctr">
                      <a:solidFill>
                        <a:schemeClr val="tx1"/>
                      </a:solidFill>
                      <a:prstDash val="solid"/>
                      <a:round/>
                      <a:headEnd type="none" w="med" len="med"/>
                      <a:tailEnd type="none" w="med" len="med"/>
                    </a:lnR>
                  </a:tcPr>
                </a:tc>
                <a:tc>
                  <a:txBody>
                    <a:bodyPr/>
                    <a:lstStyle/>
                    <a:p>
                      <a:pPr algn="ctr" rtl="0" fontAlgn="b"/>
                      <a:r>
                        <a:rPr lang="en-US" sz="1100" u="none" strike="noStrike" dirty="0" smtClean="0">
                          <a:effectLst/>
                          <a:latin typeface="+mn-lt"/>
                        </a:rPr>
                        <a:t>0.0%</a:t>
                      </a:r>
                      <a:endParaRPr lang="en-US" sz="1100" b="1" i="0" u="none" strike="noStrike" dirty="0">
                        <a:solidFill>
                          <a:srgbClr val="000000"/>
                        </a:solidFill>
                        <a:effectLst/>
                        <a:latin typeface="+mn-lt"/>
                      </a:endParaRPr>
                    </a:p>
                  </a:txBody>
                  <a:tcPr marL="7545" marR="7545" marT="7545" marB="0" anchor="b">
                    <a:lnL w="12700" cap="flat" cmpd="sng" algn="ctr">
                      <a:solidFill>
                        <a:schemeClr val="tx1"/>
                      </a:solidFill>
                      <a:prstDash val="solid"/>
                      <a:round/>
                      <a:headEnd type="none" w="med" len="med"/>
                      <a:tailEnd type="none" w="med" len="med"/>
                    </a:lnL>
                  </a:tcPr>
                </a:tc>
                <a:tc>
                  <a:txBody>
                    <a:bodyPr/>
                    <a:lstStyle/>
                    <a:p>
                      <a:pPr algn="ctr" rtl="0" fontAlgn="b"/>
                      <a:r>
                        <a:rPr lang="en-US" sz="1100" u="none" strike="noStrike" dirty="0" smtClean="0">
                          <a:effectLst/>
                          <a:latin typeface="+mn-lt"/>
                        </a:rPr>
                        <a:t>2.8%</a:t>
                      </a:r>
                      <a:endParaRPr lang="en-US" sz="1100" b="1" i="0" u="none" strike="noStrike" dirty="0">
                        <a:solidFill>
                          <a:srgbClr val="000000"/>
                        </a:solidFill>
                        <a:effectLst/>
                        <a:latin typeface="+mn-lt"/>
                      </a:endParaRPr>
                    </a:p>
                  </a:txBody>
                  <a:tcPr marL="7545" marR="7545" marT="7545" marB="0" anchor="b"/>
                </a:tc>
              </a:tr>
            </a:tbl>
          </a:graphicData>
        </a:graphic>
      </p:graphicFrame>
      <p:sp>
        <p:nvSpPr>
          <p:cNvPr id="6" name="Title 2"/>
          <p:cNvSpPr txBox="1">
            <a:spLocks/>
          </p:cNvSpPr>
          <p:nvPr/>
        </p:nvSpPr>
        <p:spPr>
          <a:xfrm>
            <a:off x="85725" y="253809"/>
            <a:ext cx="8229600" cy="461665"/>
          </a:xfrm>
          <a:prstGeom prst="rect">
            <a:avLst/>
          </a:prstGeom>
          <a:noFill/>
        </p:spPr>
        <p:txBody>
          <a:bodyPr wrap="square" rtlCol="0">
            <a:spAutoFit/>
          </a:bodyPr>
          <a:lstStyle>
            <a:lvl1pPr algn="ctr" defTabSz="457200" rtl="0" eaLnBrk="1" latinLnBrk="0" hangingPunct="1">
              <a:spcBef>
                <a:spcPct val="0"/>
              </a:spcBef>
              <a:buNone/>
              <a:defRPr sz="3600" b="1" i="0" kern="1200">
                <a:solidFill>
                  <a:schemeClr val="tx1"/>
                </a:solidFill>
                <a:latin typeface="Arial"/>
                <a:ea typeface="+mj-ea"/>
                <a:cs typeface="Arial"/>
              </a:defRPr>
            </a:lvl1pPr>
          </a:lstStyle>
          <a:p>
            <a:pPr algn="l"/>
            <a:r>
              <a:rPr lang="en-US" sz="2400" dirty="0" smtClean="0">
                <a:solidFill>
                  <a:srgbClr val="222F8F"/>
                </a:solidFill>
                <a:latin typeface="+mn-lt"/>
                <a:ea typeface="+mn-ea"/>
                <a:cs typeface="+mn-cs"/>
              </a:rPr>
              <a:t>MTA Sponsored Plans – Asset Allocation</a:t>
            </a:r>
            <a:endParaRPr lang="en-US" sz="2400" dirty="0">
              <a:solidFill>
                <a:srgbClr val="222F8F"/>
              </a:solidFill>
              <a:latin typeface="+mn-lt"/>
              <a:ea typeface="+mn-ea"/>
              <a:cs typeface="+mn-cs"/>
            </a:endParaRPr>
          </a:p>
        </p:txBody>
      </p:sp>
    </p:spTree>
    <p:extLst>
      <p:ext uri="{BB962C8B-B14F-4D97-AF65-F5344CB8AC3E}">
        <p14:creationId xmlns:p14="http://schemas.microsoft.com/office/powerpoint/2010/main" val="60068984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4"/>
          <p:cNvSpPr txBox="1"/>
          <p:nvPr/>
        </p:nvSpPr>
        <p:spPr>
          <a:xfrm>
            <a:off x="5108858" y="6598364"/>
            <a:ext cx="3974757" cy="246221"/>
          </a:xfrm>
          <a:prstGeom prst="rect">
            <a:avLst/>
          </a:prstGeom>
          <a:noFill/>
        </p:spPr>
        <p:txBody>
          <a:bodyPr wrap="square" rtlCol="0">
            <a:spAutoFit/>
          </a:bodyPr>
          <a:lstStyle/>
          <a:p>
            <a:pPr algn="r"/>
            <a:r>
              <a:rPr lang="en-US" sz="1000" dirty="0" smtClean="0">
                <a:solidFill>
                  <a:srgbClr val="4D4E54"/>
                </a:solidFill>
                <a:cs typeface="Verdana"/>
              </a:rPr>
              <a:t>Note: MTA DB, </a:t>
            </a:r>
            <a:r>
              <a:rPr lang="en-US" sz="1000" dirty="0" err="1" smtClean="0">
                <a:solidFill>
                  <a:srgbClr val="4D4E54"/>
                </a:solidFill>
                <a:cs typeface="Verdana"/>
              </a:rPr>
              <a:t>MaBSTOA</a:t>
            </a:r>
            <a:r>
              <a:rPr lang="en-US" sz="1000" dirty="0" smtClean="0">
                <a:solidFill>
                  <a:srgbClr val="4D4E54"/>
                </a:solidFill>
                <a:cs typeface="Verdana"/>
              </a:rPr>
              <a:t>, and MTA OPEB returns are net of fees.</a:t>
            </a:r>
            <a:endParaRPr lang="en-US" sz="1000" dirty="0">
              <a:solidFill>
                <a:srgbClr val="4D4E54"/>
              </a:solidFill>
              <a:cs typeface="Verdana"/>
            </a:endParaRPr>
          </a:p>
        </p:txBody>
      </p:sp>
      <p:sp>
        <p:nvSpPr>
          <p:cNvPr id="2" name="Slide Number Placeholder 1"/>
          <p:cNvSpPr>
            <a:spLocks noGrp="1"/>
          </p:cNvSpPr>
          <p:nvPr>
            <p:ph type="sldNum" sz="quarter" idx="12"/>
          </p:nvPr>
        </p:nvSpPr>
        <p:spPr/>
        <p:txBody>
          <a:bodyPr/>
          <a:lstStyle/>
          <a:p>
            <a:fld id="{B9F459C5-D201-49C9-A701-E5F8CEC6F7D4}" type="slidenum">
              <a:rPr lang="en-US" smtClean="0">
                <a:solidFill>
                  <a:prstClr val="black">
                    <a:tint val="75000"/>
                  </a:prstClr>
                </a:solidFill>
              </a:rPr>
              <a:pPr/>
              <a:t>6</a:t>
            </a:fld>
            <a:endParaRPr lang="en-US" dirty="0">
              <a:solidFill>
                <a:prstClr val="black">
                  <a:tint val="75000"/>
                </a:prstClr>
              </a:solidFill>
            </a:endParaRPr>
          </a:p>
        </p:txBody>
      </p:sp>
      <p:sp>
        <p:nvSpPr>
          <p:cNvPr id="15" name="Title 2"/>
          <p:cNvSpPr txBox="1">
            <a:spLocks/>
          </p:cNvSpPr>
          <p:nvPr/>
        </p:nvSpPr>
        <p:spPr>
          <a:xfrm>
            <a:off x="85725" y="253809"/>
            <a:ext cx="8229600" cy="461665"/>
          </a:xfrm>
          <a:prstGeom prst="rect">
            <a:avLst/>
          </a:prstGeom>
          <a:noFill/>
        </p:spPr>
        <p:txBody>
          <a:bodyPr wrap="square" rtlCol="0">
            <a:spAutoFit/>
          </a:bodyPr>
          <a:lstStyle>
            <a:lvl1pPr algn="ctr" defTabSz="457200" rtl="0" eaLnBrk="1" latinLnBrk="0" hangingPunct="1">
              <a:spcBef>
                <a:spcPct val="0"/>
              </a:spcBef>
              <a:buNone/>
              <a:defRPr sz="3600" b="1" i="0" kern="1200">
                <a:solidFill>
                  <a:schemeClr val="tx1"/>
                </a:solidFill>
                <a:latin typeface="Arial"/>
                <a:ea typeface="+mj-ea"/>
                <a:cs typeface="Arial"/>
              </a:defRPr>
            </a:lvl1pPr>
          </a:lstStyle>
          <a:p>
            <a:pPr algn="l"/>
            <a:r>
              <a:rPr lang="en-US" sz="2400" dirty="0" smtClean="0">
                <a:solidFill>
                  <a:srgbClr val="222F8F"/>
                </a:solidFill>
                <a:latin typeface="Calibri"/>
              </a:rPr>
              <a:t>MTA Sponsored Plans – Returns vs Indices</a:t>
            </a:r>
            <a:endParaRPr lang="en-US" sz="2400" dirty="0">
              <a:solidFill>
                <a:srgbClr val="222F8F"/>
              </a:solidFill>
              <a:latin typeface="Calibri"/>
            </a:endParaRPr>
          </a:p>
        </p:txBody>
      </p:sp>
      <p:graphicFrame>
        <p:nvGraphicFramePr>
          <p:cNvPr id="9" name="Chart 8"/>
          <p:cNvGraphicFramePr>
            <a:graphicFrameLocks noGrp="1"/>
          </p:cNvGraphicFramePr>
          <p:nvPr>
            <p:extLst>
              <p:ext uri="{D42A27DB-BD31-4B8C-83A1-F6EECF244321}">
                <p14:modId xmlns:p14="http://schemas.microsoft.com/office/powerpoint/2010/main" val="3081582231"/>
              </p:ext>
            </p:extLst>
          </p:nvPr>
        </p:nvGraphicFramePr>
        <p:xfrm>
          <a:off x="233660" y="281285"/>
          <a:ext cx="8676680" cy="581759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56096242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
          <p:cNvSpPr>
            <a:spLocks noChangeArrowheads="1"/>
          </p:cNvSpPr>
          <p:nvPr/>
        </p:nvSpPr>
        <p:spPr bwMode="auto">
          <a:xfrm>
            <a:off x="348912" y="479720"/>
            <a:ext cx="4148254"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algn="ctr" defTabSz="914400" fontAlgn="base">
              <a:spcBef>
                <a:spcPct val="0"/>
              </a:spcBef>
              <a:spcAft>
                <a:spcPct val="0"/>
              </a:spcAft>
            </a:pPr>
            <a:r>
              <a:rPr lang="en-US" sz="1000" b="1" dirty="0">
                <a:solidFill>
                  <a:prstClr val="black"/>
                </a:solidFill>
                <a:latin typeface="Tahoma" pitchFamily="34" charset="0"/>
                <a:ea typeface="Times New Roman" pitchFamily="18" charset="0"/>
                <a:cs typeface="Tahoma" pitchFamily="34" charset="0"/>
              </a:rPr>
              <a:t>3</a:t>
            </a:r>
            <a:r>
              <a:rPr lang="en-US" sz="1000" b="1" dirty="0" smtClean="0">
                <a:solidFill>
                  <a:prstClr val="black"/>
                </a:solidFill>
                <a:latin typeface="Tahoma" pitchFamily="34" charset="0"/>
                <a:ea typeface="Times New Roman" pitchFamily="18" charset="0"/>
                <a:cs typeface="Tahoma" pitchFamily="34" charset="0"/>
              </a:rPr>
              <a:t> Year Risk-Return Chart</a:t>
            </a:r>
            <a:endParaRPr lang="en-US" sz="1000" dirty="0" smtClean="0">
              <a:solidFill>
                <a:prstClr val="black"/>
              </a:solidFill>
              <a:latin typeface="Arial" pitchFamily="34" charset="0"/>
              <a:cs typeface="Arial" pitchFamily="34" charset="0"/>
            </a:endParaRPr>
          </a:p>
        </p:txBody>
      </p:sp>
      <p:sp>
        <p:nvSpPr>
          <p:cNvPr id="14" name="Rectangle 1"/>
          <p:cNvSpPr>
            <a:spLocks noChangeArrowheads="1"/>
          </p:cNvSpPr>
          <p:nvPr/>
        </p:nvSpPr>
        <p:spPr bwMode="auto">
          <a:xfrm>
            <a:off x="4800666" y="481492"/>
            <a:ext cx="4148254"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algn="ctr" defTabSz="914400" fontAlgn="base">
              <a:spcBef>
                <a:spcPct val="0"/>
              </a:spcBef>
              <a:spcAft>
                <a:spcPct val="0"/>
              </a:spcAft>
            </a:pPr>
            <a:r>
              <a:rPr lang="en-US" sz="1000" b="1" dirty="0">
                <a:solidFill>
                  <a:prstClr val="black"/>
                </a:solidFill>
                <a:latin typeface="Tahoma" pitchFamily="34" charset="0"/>
                <a:ea typeface="Times New Roman" pitchFamily="18" charset="0"/>
                <a:cs typeface="Tahoma" pitchFamily="34" charset="0"/>
              </a:rPr>
              <a:t>5</a:t>
            </a:r>
            <a:r>
              <a:rPr lang="en-US" sz="1000" b="1" dirty="0" smtClean="0">
                <a:solidFill>
                  <a:prstClr val="black"/>
                </a:solidFill>
                <a:latin typeface="Tahoma" pitchFamily="34" charset="0"/>
                <a:ea typeface="Times New Roman" pitchFamily="18" charset="0"/>
                <a:cs typeface="Tahoma" pitchFamily="34" charset="0"/>
              </a:rPr>
              <a:t> Year Risk-Return Chart</a:t>
            </a:r>
            <a:endParaRPr lang="en-US" sz="1000" dirty="0" smtClean="0">
              <a:solidFill>
                <a:prstClr val="black"/>
              </a:solidFill>
              <a:latin typeface="Arial" pitchFamily="34" charset="0"/>
              <a:cs typeface="Arial" pitchFamily="34" charset="0"/>
            </a:endParaRPr>
          </a:p>
        </p:txBody>
      </p:sp>
      <p:sp>
        <p:nvSpPr>
          <p:cNvPr id="15" name="Rectangle 1"/>
          <p:cNvSpPr>
            <a:spLocks noChangeArrowheads="1"/>
          </p:cNvSpPr>
          <p:nvPr/>
        </p:nvSpPr>
        <p:spPr bwMode="auto">
          <a:xfrm>
            <a:off x="4800666" y="3489468"/>
            <a:ext cx="4148254"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algn="ctr" defTabSz="914400" fontAlgn="base">
              <a:spcBef>
                <a:spcPct val="0"/>
              </a:spcBef>
              <a:spcAft>
                <a:spcPct val="0"/>
              </a:spcAft>
            </a:pPr>
            <a:r>
              <a:rPr lang="en-US" sz="1000" b="1" dirty="0" smtClean="0">
                <a:solidFill>
                  <a:prstClr val="black"/>
                </a:solidFill>
                <a:latin typeface="Tahoma" pitchFamily="34" charset="0"/>
                <a:ea typeface="Times New Roman" pitchFamily="18" charset="0"/>
                <a:cs typeface="Tahoma" pitchFamily="34" charset="0"/>
              </a:rPr>
              <a:t>10 Year Risk-Return Chart</a:t>
            </a:r>
            <a:endParaRPr lang="en-US" sz="1000" dirty="0" smtClean="0">
              <a:solidFill>
                <a:prstClr val="black"/>
              </a:solidFill>
              <a:latin typeface="Arial" pitchFamily="34" charset="0"/>
              <a:cs typeface="Arial" pitchFamily="34" charset="0"/>
            </a:endParaRPr>
          </a:p>
        </p:txBody>
      </p:sp>
      <p:sp>
        <p:nvSpPr>
          <p:cNvPr id="34" name="Rectangle 1"/>
          <p:cNvSpPr>
            <a:spLocks noChangeArrowheads="1"/>
          </p:cNvSpPr>
          <p:nvPr/>
        </p:nvSpPr>
        <p:spPr bwMode="auto">
          <a:xfrm>
            <a:off x="348912" y="3489468"/>
            <a:ext cx="4148254"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algn="ctr" defTabSz="914400" fontAlgn="base">
              <a:spcBef>
                <a:spcPct val="0"/>
              </a:spcBef>
              <a:spcAft>
                <a:spcPct val="0"/>
              </a:spcAft>
            </a:pPr>
            <a:r>
              <a:rPr lang="en-US" sz="1000" b="1" dirty="0" smtClean="0">
                <a:solidFill>
                  <a:prstClr val="black"/>
                </a:solidFill>
                <a:latin typeface="Tahoma" pitchFamily="34" charset="0"/>
                <a:ea typeface="Times New Roman" pitchFamily="18" charset="0"/>
                <a:cs typeface="Tahoma" pitchFamily="34" charset="0"/>
              </a:rPr>
              <a:t>7 Year Risk-Return Chart</a:t>
            </a:r>
            <a:endParaRPr lang="en-US" sz="1000" dirty="0" smtClean="0">
              <a:solidFill>
                <a:prstClr val="black"/>
              </a:solidFill>
              <a:latin typeface="Arial" pitchFamily="34" charset="0"/>
              <a:cs typeface="Arial" pitchFamily="34" charset="0"/>
            </a:endParaRPr>
          </a:p>
        </p:txBody>
      </p:sp>
      <p:graphicFrame>
        <p:nvGraphicFramePr>
          <p:cNvPr id="40" name="Chart 39"/>
          <p:cNvGraphicFramePr>
            <a:graphicFrameLocks/>
          </p:cNvGraphicFramePr>
          <p:nvPr>
            <p:extLst>
              <p:ext uri="{D42A27DB-BD31-4B8C-83A1-F6EECF244321}">
                <p14:modId xmlns:p14="http://schemas.microsoft.com/office/powerpoint/2010/main" val="3796254927"/>
              </p:ext>
            </p:extLst>
          </p:nvPr>
        </p:nvGraphicFramePr>
        <p:xfrm>
          <a:off x="348912" y="752559"/>
          <a:ext cx="3923684" cy="253356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42" name="Chart 41"/>
          <p:cNvGraphicFramePr>
            <a:graphicFrameLocks/>
          </p:cNvGraphicFramePr>
          <p:nvPr>
            <p:extLst>
              <p:ext uri="{D42A27DB-BD31-4B8C-83A1-F6EECF244321}">
                <p14:modId xmlns:p14="http://schemas.microsoft.com/office/powerpoint/2010/main" val="1222354050"/>
              </p:ext>
            </p:extLst>
          </p:nvPr>
        </p:nvGraphicFramePr>
        <p:xfrm>
          <a:off x="4800666" y="752559"/>
          <a:ext cx="3849720" cy="253356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45" name="Chart 44"/>
          <p:cNvGraphicFramePr>
            <a:graphicFrameLocks/>
          </p:cNvGraphicFramePr>
          <p:nvPr>
            <p:extLst>
              <p:ext uri="{D42A27DB-BD31-4B8C-83A1-F6EECF244321}">
                <p14:modId xmlns:p14="http://schemas.microsoft.com/office/powerpoint/2010/main" val="1995213258"/>
              </p:ext>
            </p:extLst>
          </p:nvPr>
        </p:nvGraphicFramePr>
        <p:xfrm>
          <a:off x="348913" y="3742581"/>
          <a:ext cx="3923683" cy="2690856"/>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47" name="Chart 46"/>
          <p:cNvGraphicFramePr>
            <a:graphicFrameLocks/>
          </p:cNvGraphicFramePr>
          <p:nvPr>
            <p:extLst>
              <p:ext uri="{D42A27DB-BD31-4B8C-83A1-F6EECF244321}">
                <p14:modId xmlns:p14="http://schemas.microsoft.com/office/powerpoint/2010/main" val="2684556146"/>
              </p:ext>
            </p:extLst>
          </p:nvPr>
        </p:nvGraphicFramePr>
        <p:xfrm>
          <a:off x="4800666" y="3742581"/>
          <a:ext cx="3849720" cy="2697748"/>
        </p:xfrm>
        <a:graphic>
          <a:graphicData uri="http://schemas.openxmlformats.org/drawingml/2006/chart">
            <c:chart xmlns:c="http://schemas.openxmlformats.org/drawingml/2006/chart" xmlns:r="http://schemas.openxmlformats.org/officeDocument/2006/relationships" r:id="rId5"/>
          </a:graphicData>
        </a:graphic>
      </p:graphicFrame>
      <p:sp>
        <p:nvSpPr>
          <p:cNvPr id="11" name="TextBox 10"/>
          <p:cNvSpPr txBox="1"/>
          <p:nvPr/>
        </p:nvSpPr>
        <p:spPr>
          <a:xfrm>
            <a:off x="357803" y="6440329"/>
            <a:ext cx="7487285" cy="430887"/>
          </a:xfrm>
          <a:prstGeom prst="rect">
            <a:avLst/>
          </a:prstGeom>
          <a:noFill/>
        </p:spPr>
        <p:txBody>
          <a:bodyPr wrap="square" rtlCol="0">
            <a:spAutoFit/>
          </a:bodyPr>
          <a:lstStyle/>
          <a:p>
            <a:r>
              <a:rPr lang="en-US" sz="1050" dirty="0" smtClean="0">
                <a:solidFill>
                  <a:srgbClr val="4D4E54"/>
                </a:solidFill>
                <a:cs typeface="Verdana"/>
              </a:rPr>
              <a:t>Note: Returns are Net of fees and periods are ending 12/31/16</a:t>
            </a:r>
          </a:p>
          <a:p>
            <a:r>
              <a:rPr lang="en-US" sz="1050" dirty="0" smtClean="0">
                <a:solidFill>
                  <a:srgbClr val="4D4E54"/>
                </a:solidFill>
                <a:cs typeface="Verdana"/>
              </a:rPr>
              <a:t>Note: 60/40 represents 60% Equities (MSCI ACWI) and 40% Fixed Income (BC </a:t>
            </a:r>
            <a:r>
              <a:rPr lang="en-US" sz="1050" dirty="0" err="1" smtClean="0">
                <a:solidFill>
                  <a:srgbClr val="4D4E54"/>
                </a:solidFill>
                <a:cs typeface="Verdana"/>
              </a:rPr>
              <a:t>Agg</a:t>
            </a:r>
            <a:r>
              <a:rPr lang="en-US" sz="1050" dirty="0" smtClean="0">
                <a:solidFill>
                  <a:srgbClr val="4D4E54"/>
                </a:solidFill>
                <a:cs typeface="Verdana"/>
              </a:rPr>
              <a:t>)</a:t>
            </a:r>
            <a:endParaRPr lang="en-US" sz="1050" dirty="0">
              <a:solidFill>
                <a:srgbClr val="4D4E54"/>
              </a:solidFill>
              <a:cs typeface="Verdana"/>
            </a:endParaRPr>
          </a:p>
        </p:txBody>
      </p:sp>
      <p:sp>
        <p:nvSpPr>
          <p:cNvPr id="12" name="Title 2"/>
          <p:cNvSpPr txBox="1">
            <a:spLocks/>
          </p:cNvSpPr>
          <p:nvPr/>
        </p:nvSpPr>
        <p:spPr>
          <a:xfrm>
            <a:off x="85725" y="67693"/>
            <a:ext cx="8229600" cy="461665"/>
          </a:xfrm>
          <a:prstGeom prst="rect">
            <a:avLst/>
          </a:prstGeom>
          <a:noFill/>
        </p:spPr>
        <p:txBody>
          <a:bodyPr wrap="square" rtlCol="0">
            <a:spAutoFit/>
          </a:bodyPr>
          <a:lstStyle>
            <a:lvl1pPr algn="ctr" defTabSz="457200" rtl="0" eaLnBrk="1" latinLnBrk="0" hangingPunct="1">
              <a:spcBef>
                <a:spcPct val="0"/>
              </a:spcBef>
              <a:buNone/>
              <a:defRPr sz="3600" b="1" i="0" kern="1200">
                <a:solidFill>
                  <a:schemeClr val="tx1"/>
                </a:solidFill>
                <a:latin typeface="Arial"/>
                <a:ea typeface="+mj-ea"/>
                <a:cs typeface="Arial"/>
              </a:defRPr>
            </a:lvl1pPr>
          </a:lstStyle>
          <a:p>
            <a:pPr algn="l"/>
            <a:r>
              <a:rPr lang="en-US" sz="2400" dirty="0" smtClean="0">
                <a:solidFill>
                  <a:srgbClr val="222F8F"/>
                </a:solidFill>
                <a:latin typeface="+mn-lt"/>
                <a:ea typeface="+mn-ea"/>
                <a:cs typeface="+mn-cs"/>
              </a:rPr>
              <a:t>MTA Sponsored Plans </a:t>
            </a:r>
            <a:r>
              <a:rPr lang="en-US" sz="2400" dirty="0">
                <a:solidFill>
                  <a:srgbClr val="222F8F"/>
                </a:solidFill>
                <a:latin typeface="+mn-lt"/>
                <a:ea typeface="+mn-ea"/>
                <a:cs typeface="+mn-cs"/>
              </a:rPr>
              <a:t>– </a:t>
            </a:r>
            <a:r>
              <a:rPr lang="en-US" sz="2400" dirty="0" smtClean="0">
                <a:solidFill>
                  <a:srgbClr val="222F8F"/>
                </a:solidFill>
                <a:latin typeface="+mn-lt"/>
                <a:ea typeface="+mn-ea"/>
                <a:cs typeface="+mn-cs"/>
              </a:rPr>
              <a:t>Historical Performance</a:t>
            </a:r>
            <a:endParaRPr lang="en-US" sz="2400" dirty="0">
              <a:solidFill>
                <a:srgbClr val="222F8F"/>
              </a:solidFill>
              <a:latin typeface="+mn-lt"/>
              <a:ea typeface="+mn-ea"/>
              <a:cs typeface="+mn-cs"/>
            </a:endParaRPr>
          </a:p>
        </p:txBody>
      </p:sp>
    </p:spTree>
    <p:extLst>
      <p:ext uri="{BB962C8B-B14F-4D97-AF65-F5344CB8AC3E}">
        <p14:creationId xmlns:p14="http://schemas.microsoft.com/office/powerpoint/2010/main" val="44451380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EDF6D6C-5AA7-4844-B80C-6FB67B21D5FB}" type="slidenum">
              <a:rPr lang="en-US" smtClean="0"/>
              <a:t>8</a:t>
            </a:fld>
            <a:endParaRPr lang="en-US"/>
          </a:p>
        </p:txBody>
      </p:sp>
      <p:sp>
        <p:nvSpPr>
          <p:cNvPr id="4" name="Title 2"/>
          <p:cNvSpPr txBox="1">
            <a:spLocks/>
          </p:cNvSpPr>
          <p:nvPr/>
        </p:nvSpPr>
        <p:spPr>
          <a:xfrm>
            <a:off x="85725" y="253809"/>
            <a:ext cx="8229600" cy="461665"/>
          </a:xfrm>
          <a:prstGeom prst="rect">
            <a:avLst/>
          </a:prstGeom>
          <a:noFill/>
        </p:spPr>
        <p:txBody>
          <a:bodyPr wrap="square" rtlCol="0">
            <a:spAutoFit/>
          </a:bodyPr>
          <a:lstStyle>
            <a:lvl1pPr algn="ctr" defTabSz="457200" rtl="0" eaLnBrk="1" latinLnBrk="0" hangingPunct="1">
              <a:spcBef>
                <a:spcPct val="0"/>
              </a:spcBef>
              <a:buNone/>
              <a:defRPr sz="3600" b="1" i="0" kern="1200">
                <a:solidFill>
                  <a:schemeClr val="tx1"/>
                </a:solidFill>
                <a:latin typeface="Arial"/>
                <a:ea typeface="+mj-ea"/>
                <a:cs typeface="Arial"/>
              </a:defRPr>
            </a:lvl1pPr>
          </a:lstStyle>
          <a:p>
            <a:pPr algn="l"/>
            <a:r>
              <a:rPr lang="en-US" sz="2400" dirty="0" smtClean="0">
                <a:solidFill>
                  <a:srgbClr val="222F8F"/>
                </a:solidFill>
                <a:latin typeface="+mn-lt"/>
                <a:ea typeface="+mn-ea"/>
                <a:cs typeface="+mn-cs"/>
              </a:rPr>
              <a:t>MTA Sponsored Plans </a:t>
            </a:r>
            <a:r>
              <a:rPr lang="en-US" sz="2400" dirty="0">
                <a:solidFill>
                  <a:srgbClr val="222F8F"/>
                </a:solidFill>
                <a:latin typeface="+mn-lt"/>
                <a:ea typeface="+mn-ea"/>
                <a:cs typeface="+mn-cs"/>
              </a:rPr>
              <a:t>– Investment Rate Return </a:t>
            </a:r>
            <a:r>
              <a:rPr lang="en-US" sz="2400" dirty="0" smtClean="0">
                <a:solidFill>
                  <a:srgbClr val="222F8F"/>
                </a:solidFill>
                <a:latin typeface="+mn-lt"/>
                <a:ea typeface="+mn-ea"/>
                <a:cs typeface="+mn-cs"/>
              </a:rPr>
              <a:t>Assumptions</a:t>
            </a:r>
            <a:endParaRPr lang="en-US" sz="2400" dirty="0">
              <a:solidFill>
                <a:srgbClr val="222F8F"/>
              </a:solidFill>
              <a:latin typeface="+mn-lt"/>
              <a:ea typeface="+mn-ea"/>
              <a:cs typeface="+mn-cs"/>
            </a:endParaRPr>
          </a:p>
        </p:txBody>
      </p:sp>
      <p:graphicFrame>
        <p:nvGraphicFramePr>
          <p:cNvPr id="5" name="Table 4"/>
          <p:cNvGraphicFramePr>
            <a:graphicFrameLocks noGrp="1"/>
          </p:cNvGraphicFramePr>
          <p:nvPr>
            <p:extLst>
              <p:ext uri="{D42A27DB-BD31-4B8C-83A1-F6EECF244321}">
                <p14:modId xmlns:p14="http://schemas.microsoft.com/office/powerpoint/2010/main" val="360107859"/>
              </p:ext>
            </p:extLst>
          </p:nvPr>
        </p:nvGraphicFramePr>
        <p:xfrm>
          <a:off x="855190" y="1700986"/>
          <a:ext cx="7581900" cy="1781175"/>
        </p:xfrm>
        <a:graphic>
          <a:graphicData uri="http://schemas.openxmlformats.org/drawingml/2006/table">
            <a:tbl>
              <a:tblPr>
                <a:tableStyleId>{9D7B26C5-4107-4FEC-AEDC-1716B250A1EF}</a:tableStyleId>
              </a:tblPr>
              <a:tblGrid>
                <a:gridCol w="1295400"/>
                <a:gridCol w="1257300"/>
                <a:gridCol w="1257300"/>
                <a:gridCol w="1257300"/>
                <a:gridCol w="1257300"/>
                <a:gridCol w="1257300"/>
              </a:tblGrid>
              <a:tr h="161925">
                <a:tc>
                  <a:txBody>
                    <a:bodyPr/>
                    <a:lstStyle/>
                    <a:p>
                      <a:pPr algn="l" fontAlgn="b"/>
                      <a:endParaRPr lang="en-US" sz="1000" b="1" i="0" u="none" strike="noStrike" dirty="0">
                        <a:solidFill>
                          <a:srgbClr val="000000"/>
                        </a:solidFill>
                        <a:effectLst/>
                        <a:latin typeface="Calibri "/>
                      </a:endParaRPr>
                    </a:p>
                  </a:txBody>
                  <a:tcPr marL="9525" marR="9525" marT="9525" marB="0" anchor="b"/>
                </a:tc>
                <a:tc gridSpan="4">
                  <a:txBody>
                    <a:bodyPr/>
                    <a:lstStyle/>
                    <a:p>
                      <a:pPr algn="ctr" rtl="0" fontAlgn="b"/>
                      <a:r>
                        <a:rPr lang="en-US" sz="1000" b="1" u="none" strike="noStrike">
                          <a:effectLst/>
                        </a:rPr>
                        <a:t>Investment Rate (net of fees)</a:t>
                      </a:r>
                      <a:endParaRPr lang="en-US" sz="1000" b="1" i="0" u="none" strike="noStrike">
                        <a:solidFill>
                          <a:srgbClr val="000000"/>
                        </a:solidFill>
                        <a:effectLst/>
                        <a:latin typeface="Calibri "/>
                      </a:endParaRPr>
                    </a:p>
                  </a:txBody>
                  <a:tcPr marL="9525" marR="9525" marT="9525" marB="0" anchor="b"/>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1000" b="1" i="0" u="none" strike="noStrike">
                        <a:solidFill>
                          <a:srgbClr val="000000"/>
                        </a:solidFill>
                        <a:effectLst/>
                        <a:latin typeface="Calibri "/>
                      </a:endParaRPr>
                    </a:p>
                  </a:txBody>
                  <a:tcPr marL="9525" marR="9525" marT="9525" marB="0" anchor="b"/>
                </a:tc>
              </a:tr>
              <a:tr h="161925">
                <a:tc>
                  <a:txBody>
                    <a:bodyPr/>
                    <a:lstStyle/>
                    <a:p>
                      <a:pPr marL="0" marR="0" indent="0" algn="l" defTabSz="457200" rtl="0" eaLnBrk="1" fontAlgn="b" latinLnBrk="0" hangingPunct="1">
                        <a:lnSpc>
                          <a:spcPct val="100000"/>
                        </a:lnSpc>
                        <a:spcBef>
                          <a:spcPts val="0"/>
                        </a:spcBef>
                        <a:spcAft>
                          <a:spcPts val="0"/>
                        </a:spcAft>
                        <a:buClrTx/>
                        <a:buSzTx/>
                        <a:buFontTx/>
                        <a:buNone/>
                        <a:tabLst/>
                        <a:defRPr/>
                      </a:pPr>
                      <a:r>
                        <a:rPr lang="en-US" sz="1000" b="1" u="none" strike="noStrike" dirty="0" smtClean="0">
                          <a:effectLst/>
                        </a:rPr>
                        <a:t>Pension Plan</a:t>
                      </a:r>
                      <a:endParaRPr lang="en-US" sz="1000" b="1" i="0" u="none" strike="noStrike" dirty="0" smtClean="0">
                        <a:solidFill>
                          <a:srgbClr val="000000"/>
                        </a:solidFill>
                        <a:effectLst/>
                        <a:latin typeface="Calibri "/>
                      </a:endParaRPr>
                    </a:p>
                  </a:txBody>
                  <a:tcPr marL="9525" marR="9525" marT="9525" marB="0" anchor="b"/>
                </a:tc>
                <a:tc>
                  <a:txBody>
                    <a:bodyPr/>
                    <a:lstStyle/>
                    <a:p>
                      <a:pPr algn="ctr" rtl="0" fontAlgn="b"/>
                      <a:r>
                        <a:rPr lang="en-US" sz="1000" b="1" u="none" strike="noStrike" dirty="0">
                          <a:effectLst/>
                        </a:rPr>
                        <a:t>2012</a:t>
                      </a:r>
                      <a:endParaRPr lang="en-US" sz="1000" b="1" i="0" u="none" strike="noStrike" dirty="0">
                        <a:solidFill>
                          <a:srgbClr val="000000"/>
                        </a:solidFill>
                        <a:effectLst/>
                        <a:latin typeface="Calibri "/>
                      </a:endParaRPr>
                    </a:p>
                  </a:txBody>
                  <a:tcPr marL="9525" marR="9525" marT="9525" marB="0" anchor="b"/>
                </a:tc>
                <a:tc>
                  <a:txBody>
                    <a:bodyPr/>
                    <a:lstStyle/>
                    <a:p>
                      <a:pPr algn="ctr" rtl="0" fontAlgn="b"/>
                      <a:r>
                        <a:rPr lang="en-US" sz="1000" b="1" u="none" strike="noStrike" dirty="0">
                          <a:effectLst/>
                        </a:rPr>
                        <a:t>2013</a:t>
                      </a:r>
                      <a:endParaRPr lang="en-US" sz="1000" b="1" i="0" u="none" strike="noStrike" dirty="0">
                        <a:solidFill>
                          <a:srgbClr val="000000"/>
                        </a:solidFill>
                        <a:effectLst/>
                        <a:latin typeface="Calibri "/>
                      </a:endParaRPr>
                    </a:p>
                  </a:txBody>
                  <a:tcPr marL="9525" marR="9525" marT="9525" marB="0" anchor="b"/>
                </a:tc>
                <a:tc>
                  <a:txBody>
                    <a:bodyPr/>
                    <a:lstStyle/>
                    <a:p>
                      <a:pPr algn="ctr" rtl="0" fontAlgn="b"/>
                      <a:r>
                        <a:rPr lang="en-US" sz="1000" b="1" u="none" strike="noStrike" dirty="0">
                          <a:effectLst/>
                        </a:rPr>
                        <a:t>2014</a:t>
                      </a:r>
                      <a:endParaRPr lang="en-US" sz="1000" b="1" i="0" u="none" strike="noStrike" dirty="0">
                        <a:solidFill>
                          <a:srgbClr val="000000"/>
                        </a:solidFill>
                        <a:effectLst/>
                        <a:latin typeface="Calibri "/>
                      </a:endParaRPr>
                    </a:p>
                  </a:txBody>
                  <a:tcPr marL="9525" marR="9525" marT="9525" marB="0" anchor="b"/>
                </a:tc>
                <a:tc>
                  <a:txBody>
                    <a:bodyPr/>
                    <a:lstStyle/>
                    <a:p>
                      <a:pPr algn="ctr" rtl="0" fontAlgn="b"/>
                      <a:r>
                        <a:rPr lang="en-US" sz="1000" b="1" u="none" strike="noStrike" dirty="0">
                          <a:effectLst/>
                        </a:rPr>
                        <a:t>2015</a:t>
                      </a:r>
                      <a:endParaRPr lang="en-US" sz="1000" b="1" i="0" u="none" strike="noStrike" dirty="0">
                        <a:solidFill>
                          <a:srgbClr val="000000"/>
                        </a:solidFill>
                        <a:effectLst/>
                        <a:latin typeface="Calibri "/>
                      </a:endParaRPr>
                    </a:p>
                  </a:txBody>
                  <a:tcPr marL="9525" marR="9525" marT="9525" marB="0" anchor="b"/>
                </a:tc>
                <a:tc>
                  <a:txBody>
                    <a:bodyPr/>
                    <a:lstStyle/>
                    <a:p>
                      <a:pPr algn="ctr" rtl="0" fontAlgn="b"/>
                      <a:r>
                        <a:rPr lang="en-US" sz="1000" b="1" u="none" strike="noStrike" dirty="0">
                          <a:effectLst/>
                        </a:rPr>
                        <a:t>2016</a:t>
                      </a:r>
                      <a:endParaRPr lang="en-US" sz="1000" b="1" i="0" u="none" strike="noStrike" dirty="0">
                        <a:solidFill>
                          <a:srgbClr val="000000"/>
                        </a:solidFill>
                        <a:effectLst/>
                        <a:latin typeface="Calibri "/>
                      </a:endParaRPr>
                    </a:p>
                  </a:txBody>
                  <a:tcPr marL="9525" marR="9525" marT="9525" marB="0" anchor="b"/>
                </a:tc>
              </a:tr>
              <a:tr h="161925">
                <a:tc>
                  <a:txBody>
                    <a:bodyPr/>
                    <a:lstStyle/>
                    <a:p>
                      <a:pPr algn="l" rtl="0" fontAlgn="b"/>
                      <a:r>
                        <a:rPr lang="en-US" sz="1000" b="1" u="none" strike="noStrike" dirty="0">
                          <a:effectLst/>
                        </a:rPr>
                        <a:t>MTA DB Plan</a:t>
                      </a:r>
                      <a:endParaRPr lang="en-US" sz="1000" b="1" i="0" u="none" strike="noStrike" dirty="0">
                        <a:solidFill>
                          <a:srgbClr val="000000"/>
                        </a:solidFill>
                        <a:effectLst/>
                        <a:latin typeface="Calibri "/>
                      </a:endParaRPr>
                    </a:p>
                  </a:txBody>
                  <a:tcPr marL="9525" marR="9525" marT="9525" marB="0" anchor="b"/>
                </a:tc>
                <a:tc>
                  <a:txBody>
                    <a:bodyPr/>
                    <a:lstStyle/>
                    <a:p>
                      <a:pPr algn="ctr" rtl="0" fontAlgn="b"/>
                      <a:r>
                        <a:rPr lang="en-US" sz="1000" u="none" strike="noStrike" dirty="0">
                          <a:effectLst/>
                        </a:rPr>
                        <a:t>8.00%</a:t>
                      </a:r>
                      <a:endParaRPr lang="en-US" sz="1000" b="0" i="0" u="none" strike="noStrike" dirty="0">
                        <a:solidFill>
                          <a:srgbClr val="000000"/>
                        </a:solidFill>
                        <a:effectLst/>
                        <a:latin typeface="Calibri "/>
                      </a:endParaRPr>
                    </a:p>
                  </a:txBody>
                  <a:tcPr marL="9525" marR="9525" marT="9525" marB="0" anchor="b"/>
                </a:tc>
                <a:tc>
                  <a:txBody>
                    <a:bodyPr/>
                    <a:lstStyle/>
                    <a:p>
                      <a:pPr algn="ctr" rtl="0" fontAlgn="b"/>
                      <a:r>
                        <a:rPr lang="en-US" sz="1000" u="none" strike="noStrike" dirty="0">
                          <a:effectLst/>
                        </a:rPr>
                        <a:t>7.50%</a:t>
                      </a:r>
                      <a:endParaRPr lang="en-US" sz="1000" b="0" i="0" u="none" strike="noStrike" dirty="0">
                        <a:solidFill>
                          <a:srgbClr val="000000"/>
                        </a:solidFill>
                        <a:effectLst/>
                        <a:latin typeface="Calibri "/>
                      </a:endParaRPr>
                    </a:p>
                  </a:txBody>
                  <a:tcPr marL="9525" marR="9525" marT="9525" marB="0" anchor="b"/>
                </a:tc>
                <a:tc>
                  <a:txBody>
                    <a:bodyPr/>
                    <a:lstStyle/>
                    <a:p>
                      <a:pPr algn="ctr" rtl="0" fontAlgn="b"/>
                      <a:r>
                        <a:rPr lang="en-US" sz="1000" u="none" strike="noStrike" dirty="0">
                          <a:effectLst/>
                        </a:rPr>
                        <a:t>7.00%</a:t>
                      </a:r>
                      <a:endParaRPr lang="en-US" sz="1000" b="0" i="0" u="none" strike="noStrike" dirty="0">
                        <a:solidFill>
                          <a:srgbClr val="000000"/>
                        </a:solidFill>
                        <a:effectLst/>
                        <a:latin typeface="Calibri "/>
                      </a:endParaRPr>
                    </a:p>
                  </a:txBody>
                  <a:tcPr marL="9525" marR="9525" marT="9525" marB="0" anchor="b"/>
                </a:tc>
                <a:tc>
                  <a:txBody>
                    <a:bodyPr/>
                    <a:lstStyle/>
                    <a:p>
                      <a:pPr algn="ctr" rtl="0" fontAlgn="b"/>
                      <a:r>
                        <a:rPr lang="en-US" sz="1000" u="none" strike="noStrike" dirty="0">
                          <a:effectLst/>
                        </a:rPr>
                        <a:t>7.00%</a:t>
                      </a:r>
                      <a:endParaRPr lang="en-US" sz="1000" b="0" i="0" u="none" strike="noStrike" dirty="0">
                        <a:solidFill>
                          <a:srgbClr val="000000"/>
                        </a:solidFill>
                        <a:effectLst/>
                        <a:latin typeface="Calibri "/>
                      </a:endParaRPr>
                    </a:p>
                  </a:txBody>
                  <a:tcPr marL="9525" marR="9525" marT="9525" marB="0" anchor="b"/>
                </a:tc>
                <a:tc>
                  <a:txBody>
                    <a:bodyPr/>
                    <a:lstStyle/>
                    <a:p>
                      <a:pPr algn="ctr" rtl="0" fontAlgn="b"/>
                      <a:r>
                        <a:rPr lang="en-US" sz="1000" u="none" strike="noStrike" dirty="0">
                          <a:effectLst/>
                        </a:rPr>
                        <a:t>7.00%</a:t>
                      </a:r>
                      <a:endParaRPr lang="en-US" sz="1000" b="0" i="0" u="none" strike="noStrike" dirty="0">
                        <a:solidFill>
                          <a:srgbClr val="000000"/>
                        </a:solidFill>
                        <a:effectLst/>
                        <a:latin typeface="Calibri "/>
                      </a:endParaRPr>
                    </a:p>
                  </a:txBody>
                  <a:tcPr marL="9525" marR="9525" marT="9525" marB="0" anchor="b"/>
                </a:tc>
              </a:tr>
              <a:tr h="161925">
                <a:tc>
                  <a:txBody>
                    <a:bodyPr/>
                    <a:lstStyle/>
                    <a:p>
                      <a:pPr algn="l" rtl="0" fontAlgn="b"/>
                      <a:r>
                        <a:rPr lang="en-US" sz="1000" b="1" u="none" strike="noStrike" dirty="0">
                          <a:effectLst/>
                        </a:rPr>
                        <a:t>LIRR - Additional Plan</a:t>
                      </a:r>
                      <a:endParaRPr lang="en-US" sz="1000" b="1" i="0" u="none" strike="noStrike" dirty="0">
                        <a:solidFill>
                          <a:srgbClr val="000000"/>
                        </a:solidFill>
                        <a:effectLst/>
                        <a:latin typeface="Calibri "/>
                      </a:endParaRPr>
                    </a:p>
                  </a:txBody>
                  <a:tcPr marL="9525" marR="9525" marT="9525" marB="0" anchor="b"/>
                </a:tc>
                <a:tc>
                  <a:txBody>
                    <a:bodyPr/>
                    <a:lstStyle/>
                    <a:p>
                      <a:pPr algn="ctr" rtl="0" fontAlgn="b"/>
                      <a:r>
                        <a:rPr lang="en-US" sz="1000" u="none" strike="noStrike">
                          <a:effectLst/>
                        </a:rPr>
                        <a:t>8.00%</a:t>
                      </a:r>
                      <a:endParaRPr lang="en-US" sz="1000" b="0" i="0" u="none" strike="noStrike">
                        <a:solidFill>
                          <a:srgbClr val="000000"/>
                        </a:solidFill>
                        <a:effectLst/>
                        <a:latin typeface="Calibri "/>
                      </a:endParaRPr>
                    </a:p>
                  </a:txBody>
                  <a:tcPr marL="9525" marR="9525" marT="9525" marB="0" anchor="b"/>
                </a:tc>
                <a:tc>
                  <a:txBody>
                    <a:bodyPr/>
                    <a:lstStyle/>
                    <a:p>
                      <a:pPr algn="ctr" rtl="0" fontAlgn="b"/>
                      <a:r>
                        <a:rPr lang="en-US" sz="1000" u="none" strike="noStrike">
                          <a:effectLst/>
                        </a:rPr>
                        <a:t>7.50%</a:t>
                      </a:r>
                      <a:endParaRPr lang="en-US" sz="1000" b="0" i="0" u="none" strike="noStrike">
                        <a:solidFill>
                          <a:srgbClr val="000000"/>
                        </a:solidFill>
                        <a:effectLst/>
                        <a:latin typeface="Calibri "/>
                      </a:endParaRPr>
                    </a:p>
                  </a:txBody>
                  <a:tcPr marL="9525" marR="9525" marT="9525" marB="0" anchor="b"/>
                </a:tc>
                <a:tc>
                  <a:txBody>
                    <a:bodyPr/>
                    <a:lstStyle/>
                    <a:p>
                      <a:pPr algn="ctr" rtl="0" fontAlgn="b"/>
                      <a:r>
                        <a:rPr lang="en-US" sz="1000" u="none" strike="noStrike">
                          <a:effectLst/>
                        </a:rPr>
                        <a:t>7.00%</a:t>
                      </a:r>
                      <a:endParaRPr lang="en-US" sz="1000" b="0" i="0" u="none" strike="noStrike">
                        <a:solidFill>
                          <a:srgbClr val="000000"/>
                        </a:solidFill>
                        <a:effectLst/>
                        <a:latin typeface="Calibri "/>
                      </a:endParaRPr>
                    </a:p>
                  </a:txBody>
                  <a:tcPr marL="9525" marR="9525" marT="9525" marB="0" anchor="b"/>
                </a:tc>
                <a:tc>
                  <a:txBody>
                    <a:bodyPr/>
                    <a:lstStyle/>
                    <a:p>
                      <a:pPr algn="ctr" rtl="0" fontAlgn="b"/>
                      <a:r>
                        <a:rPr lang="en-US" sz="1000" u="none" strike="noStrike" dirty="0">
                          <a:effectLst/>
                        </a:rPr>
                        <a:t>7.00%</a:t>
                      </a:r>
                      <a:endParaRPr lang="en-US" sz="1000" b="0" i="0" u="none" strike="noStrike" dirty="0">
                        <a:solidFill>
                          <a:srgbClr val="000000"/>
                        </a:solidFill>
                        <a:effectLst/>
                        <a:latin typeface="Calibri "/>
                      </a:endParaRPr>
                    </a:p>
                  </a:txBody>
                  <a:tcPr marL="9525" marR="9525" marT="9525" marB="0" anchor="b"/>
                </a:tc>
                <a:tc>
                  <a:txBody>
                    <a:bodyPr/>
                    <a:lstStyle/>
                    <a:p>
                      <a:pPr algn="ctr" rtl="0" fontAlgn="b"/>
                      <a:r>
                        <a:rPr lang="en-US" sz="1000" u="none" strike="noStrike" dirty="0">
                          <a:effectLst/>
                        </a:rPr>
                        <a:t>7.00%</a:t>
                      </a:r>
                      <a:endParaRPr lang="en-US" sz="1000" b="0" i="0" u="none" strike="noStrike" dirty="0">
                        <a:solidFill>
                          <a:srgbClr val="000000"/>
                        </a:solidFill>
                        <a:effectLst/>
                        <a:latin typeface="Calibri "/>
                      </a:endParaRPr>
                    </a:p>
                  </a:txBody>
                  <a:tcPr marL="9525" marR="9525" marT="9525" marB="0" anchor="b"/>
                </a:tc>
              </a:tr>
              <a:tr h="161925">
                <a:tc>
                  <a:txBody>
                    <a:bodyPr/>
                    <a:lstStyle/>
                    <a:p>
                      <a:pPr algn="l" rtl="0" fontAlgn="b"/>
                      <a:r>
                        <a:rPr lang="en-US" sz="1000" b="1" u="none" strike="noStrike">
                          <a:effectLst/>
                        </a:rPr>
                        <a:t>MaBSTOA</a:t>
                      </a:r>
                      <a:endParaRPr lang="en-US" sz="1000" b="1" i="0" u="none" strike="noStrike">
                        <a:solidFill>
                          <a:srgbClr val="000000"/>
                        </a:solidFill>
                        <a:effectLst/>
                        <a:latin typeface="Calibri "/>
                      </a:endParaRPr>
                    </a:p>
                  </a:txBody>
                  <a:tcPr marL="9525" marR="9525" marT="9525" marB="0" anchor="b"/>
                </a:tc>
                <a:tc>
                  <a:txBody>
                    <a:bodyPr/>
                    <a:lstStyle/>
                    <a:p>
                      <a:pPr algn="ctr" rtl="0" fontAlgn="b"/>
                      <a:r>
                        <a:rPr lang="en-US" sz="1000" u="none" strike="noStrike">
                          <a:effectLst/>
                        </a:rPr>
                        <a:t>8.00%</a:t>
                      </a:r>
                      <a:endParaRPr lang="en-US" sz="1000" b="0" i="0" u="none" strike="noStrike">
                        <a:solidFill>
                          <a:srgbClr val="000000"/>
                        </a:solidFill>
                        <a:effectLst/>
                        <a:latin typeface="Calibri "/>
                      </a:endParaRPr>
                    </a:p>
                  </a:txBody>
                  <a:tcPr marL="9525" marR="9525" marT="9525" marB="0" anchor="b"/>
                </a:tc>
                <a:tc>
                  <a:txBody>
                    <a:bodyPr/>
                    <a:lstStyle/>
                    <a:p>
                      <a:pPr algn="ctr" rtl="0" fontAlgn="b"/>
                      <a:r>
                        <a:rPr lang="en-US" sz="1000" u="none" strike="noStrike">
                          <a:effectLst/>
                        </a:rPr>
                        <a:t>7.50%</a:t>
                      </a:r>
                      <a:endParaRPr lang="en-US" sz="1000" b="0" i="0" u="none" strike="noStrike">
                        <a:solidFill>
                          <a:srgbClr val="000000"/>
                        </a:solidFill>
                        <a:effectLst/>
                        <a:latin typeface="Calibri "/>
                      </a:endParaRPr>
                    </a:p>
                  </a:txBody>
                  <a:tcPr marL="9525" marR="9525" marT="9525" marB="0" anchor="b"/>
                </a:tc>
                <a:tc>
                  <a:txBody>
                    <a:bodyPr/>
                    <a:lstStyle/>
                    <a:p>
                      <a:pPr algn="ctr" rtl="0" fontAlgn="b"/>
                      <a:r>
                        <a:rPr lang="en-US" sz="1000" u="none" strike="noStrike">
                          <a:effectLst/>
                        </a:rPr>
                        <a:t>7.00%</a:t>
                      </a:r>
                      <a:endParaRPr lang="en-US" sz="1000" b="0" i="0" u="none" strike="noStrike">
                        <a:solidFill>
                          <a:srgbClr val="000000"/>
                        </a:solidFill>
                        <a:effectLst/>
                        <a:latin typeface="Calibri "/>
                      </a:endParaRPr>
                    </a:p>
                  </a:txBody>
                  <a:tcPr marL="9525" marR="9525" marT="9525" marB="0" anchor="b"/>
                </a:tc>
                <a:tc>
                  <a:txBody>
                    <a:bodyPr/>
                    <a:lstStyle/>
                    <a:p>
                      <a:pPr algn="ctr" rtl="0" fontAlgn="b"/>
                      <a:r>
                        <a:rPr lang="en-US" sz="1000" u="none" strike="noStrike">
                          <a:effectLst/>
                        </a:rPr>
                        <a:t>7.00%</a:t>
                      </a:r>
                      <a:endParaRPr lang="en-US" sz="1000" b="0" i="0" u="none" strike="noStrike">
                        <a:solidFill>
                          <a:srgbClr val="000000"/>
                        </a:solidFill>
                        <a:effectLst/>
                        <a:latin typeface="Calibri "/>
                      </a:endParaRPr>
                    </a:p>
                  </a:txBody>
                  <a:tcPr marL="9525" marR="9525" marT="9525" marB="0" anchor="b"/>
                </a:tc>
                <a:tc>
                  <a:txBody>
                    <a:bodyPr/>
                    <a:lstStyle/>
                    <a:p>
                      <a:pPr algn="ctr" rtl="0" fontAlgn="b"/>
                      <a:r>
                        <a:rPr lang="en-US" sz="1000" u="none" strike="noStrike">
                          <a:effectLst/>
                        </a:rPr>
                        <a:t>7.00%</a:t>
                      </a:r>
                      <a:endParaRPr lang="en-US" sz="1000" b="0" i="0" u="none" strike="noStrike">
                        <a:solidFill>
                          <a:srgbClr val="000000"/>
                        </a:solidFill>
                        <a:effectLst/>
                        <a:latin typeface="Calibri "/>
                      </a:endParaRPr>
                    </a:p>
                  </a:txBody>
                  <a:tcPr marL="9525" marR="9525" marT="9525" marB="0" anchor="b"/>
                </a:tc>
              </a:tr>
              <a:tr h="161925">
                <a:tc>
                  <a:txBody>
                    <a:bodyPr/>
                    <a:lstStyle/>
                    <a:p>
                      <a:pPr algn="l" rtl="0" fontAlgn="b"/>
                      <a:endParaRPr lang="en-US" sz="1000" b="1" i="0" u="none" strike="noStrike" dirty="0">
                        <a:solidFill>
                          <a:srgbClr val="000000"/>
                        </a:solidFill>
                        <a:effectLst/>
                        <a:latin typeface="Calibri "/>
                      </a:endParaRPr>
                    </a:p>
                  </a:txBody>
                  <a:tcPr marL="9525" marR="9525" marT="9525" marB="0" anchor="b"/>
                </a:tc>
                <a:tc>
                  <a:txBody>
                    <a:bodyPr/>
                    <a:lstStyle/>
                    <a:p>
                      <a:pPr algn="l" fontAlgn="b"/>
                      <a:endParaRPr lang="en-US" sz="1000" b="0" i="0" u="none" strike="noStrike">
                        <a:solidFill>
                          <a:srgbClr val="000000"/>
                        </a:solidFill>
                        <a:effectLst/>
                        <a:latin typeface="Calibri "/>
                      </a:endParaRPr>
                    </a:p>
                  </a:txBody>
                  <a:tcPr marL="9525" marR="9525" marT="9525" marB="0" anchor="b"/>
                </a:tc>
                <a:tc>
                  <a:txBody>
                    <a:bodyPr/>
                    <a:lstStyle/>
                    <a:p>
                      <a:pPr algn="l" fontAlgn="b"/>
                      <a:endParaRPr lang="en-US" sz="1000" b="0" i="0" u="none" strike="noStrike">
                        <a:solidFill>
                          <a:srgbClr val="000000"/>
                        </a:solidFill>
                        <a:effectLst/>
                        <a:latin typeface="Calibri "/>
                      </a:endParaRPr>
                    </a:p>
                  </a:txBody>
                  <a:tcPr marL="9525" marR="9525" marT="9525" marB="0" anchor="b"/>
                </a:tc>
                <a:tc>
                  <a:txBody>
                    <a:bodyPr/>
                    <a:lstStyle/>
                    <a:p>
                      <a:pPr algn="l" fontAlgn="b"/>
                      <a:endParaRPr lang="en-US" sz="1000" b="0" i="0" u="none" strike="noStrike">
                        <a:solidFill>
                          <a:srgbClr val="000000"/>
                        </a:solidFill>
                        <a:effectLst/>
                        <a:latin typeface="Calibri "/>
                      </a:endParaRPr>
                    </a:p>
                  </a:txBody>
                  <a:tcPr marL="9525" marR="9525" marT="9525" marB="0" anchor="b"/>
                </a:tc>
                <a:tc>
                  <a:txBody>
                    <a:bodyPr/>
                    <a:lstStyle/>
                    <a:p>
                      <a:pPr algn="l" fontAlgn="b"/>
                      <a:endParaRPr lang="en-US" sz="1000" b="0" i="0" u="none" strike="noStrike">
                        <a:solidFill>
                          <a:srgbClr val="000000"/>
                        </a:solidFill>
                        <a:effectLst/>
                        <a:latin typeface="Calibri "/>
                      </a:endParaRPr>
                    </a:p>
                  </a:txBody>
                  <a:tcPr marL="9525" marR="9525" marT="9525" marB="0" anchor="b"/>
                </a:tc>
                <a:tc>
                  <a:txBody>
                    <a:bodyPr/>
                    <a:lstStyle/>
                    <a:p>
                      <a:pPr algn="l" fontAlgn="b"/>
                      <a:endParaRPr lang="en-US" sz="1000" b="0" i="0" u="none" strike="noStrike">
                        <a:solidFill>
                          <a:srgbClr val="000000"/>
                        </a:solidFill>
                        <a:effectLst/>
                        <a:latin typeface="Calibri "/>
                      </a:endParaRPr>
                    </a:p>
                  </a:txBody>
                  <a:tcPr marL="9525" marR="9525" marT="9525" marB="0" anchor="b"/>
                </a:tc>
              </a:tr>
              <a:tr h="161925">
                <a:tc>
                  <a:txBody>
                    <a:bodyPr/>
                    <a:lstStyle/>
                    <a:p>
                      <a:pPr algn="l" fontAlgn="b"/>
                      <a:endParaRPr lang="en-US" sz="1000" b="1" i="0" u="none" strike="noStrike">
                        <a:solidFill>
                          <a:srgbClr val="000000"/>
                        </a:solidFill>
                        <a:effectLst/>
                        <a:latin typeface="Calibri "/>
                      </a:endParaRPr>
                    </a:p>
                  </a:txBody>
                  <a:tcPr marL="9525" marR="9525" marT="9525" marB="0" anchor="b"/>
                </a:tc>
                <a:tc>
                  <a:txBody>
                    <a:bodyPr/>
                    <a:lstStyle/>
                    <a:p>
                      <a:pPr algn="l" fontAlgn="b"/>
                      <a:endParaRPr lang="en-US" sz="1000" b="0" i="0" u="none" strike="noStrike">
                        <a:solidFill>
                          <a:srgbClr val="000000"/>
                        </a:solidFill>
                        <a:effectLst/>
                        <a:latin typeface="Calibri "/>
                      </a:endParaRPr>
                    </a:p>
                  </a:txBody>
                  <a:tcPr marL="9525" marR="9525" marT="9525" marB="0" anchor="b"/>
                </a:tc>
                <a:tc>
                  <a:txBody>
                    <a:bodyPr/>
                    <a:lstStyle/>
                    <a:p>
                      <a:pPr algn="l" fontAlgn="b"/>
                      <a:endParaRPr lang="en-US" sz="1000" b="0" i="0" u="none" strike="noStrike">
                        <a:solidFill>
                          <a:srgbClr val="000000"/>
                        </a:solidFill>
                        <a:effectLst/>
                        <a:latin typeface="Calibri "/>
                      </a:endParaRPr>
                    </a:p>
                  </a:txBody>
                  <a:tcPr marL="9525" marR="9525" marT="9525" marB="0" anchor="b"/>
                </a:tc>
                <a:tc>
                  <a:txBody>
                    <a:bodyPr/>
                    <a:lstStyle/>
                    <a:p>
                      <a:pPr algn="l" fontAlgn="b"/>
                      <a:endParaRPr lang="en-US" sz="1000" b="0" i="0" u="none" strike="noStrike">
                        <a:solidFill>
                          <a:srgbClr val="000000"/>
                        </a:solidFill>
                        <a:effectLst/>
                        <a:latin typeface="Calibri "/>
                      </a:endParaRPr>
                    </a:p>
                  </a:txBody>
                  <a:tcPr marL="9525" marR="9525" marT="9525" marB="0" anchor="b"/>
                </a:tc>
                <a:tc>
                  <a:txBody>
                    <a:bodyPr/>
                    <a:lstStyle/>
                    <a:p>
                      <a:pPr algn="l" fontAlgn="b"/>
                      <a:endParaRPr lang="en-US" sz="1000" b="0" i="0" u="none" strike="noStrike">
                        <a:solidFill>
                          <a:srgbClr val="000000"/>
                        </a:solidFill>
                        <a:effectLst/>
                        <a:latin typeface="Calibri "/>
                      </a:endParaRPr>
                    </a:p>
                  </a:txBody>
                  <a:tcPr marL="9525" marR="9525" marT="9525" marB="0" anchor="b"/>
                </a:tc>
                <a:tc>
                  <a:txBody>
                    <a:bodyPr/>
                    <a:lstStyle/>
                    <a:p>
                      <a:pPr algn="l" fontAlgn="b"/>
                      <a:endParaRPr lang="en-US" sz="1000" b="0" i="0" u="none" strike="noStrike">
                        <a:solidFill>
                          <a:srgbClr val="000000"/>
                        </a:solidFill>
                        <a:effectLst/>
                        <a:latin typeface="Calibri "/>
                      </a:endParaRPr>
                    </a:p>
                  </a:txBody>
                  <a:tcPr marL="9525" marR="9525" marT="9525" marB="0" anchor="b"/>
                </a:tc>
              </a:tr>
              <a:tr h="161925">
                <a:tc>
                  <a:txBody>
                    <a:bodyPr/>
                    <a:lstStyle/>
                    <a:p>
                      <a:pPr algn="l" fontAlgn="b"/>
                      <a:endParaRPr lang="en-US" sz="1000" b="1" i="0" u="none" strike="noStrike">
                        <a:solidFill>
                          <a:srgbClr val="000000"/>
                        </a:solidFill>
                        <a:effectLst/>
                        <a:latin typeface="Calibri "/>
                      </a:endParaRPr>
                    </a:p>
                  </a:txBody>
                  <a:tcPr marL="9525" marR="9525" marT="9525" marB="0" anchor="b"/>
                </a:tc>
                <a:tc>
                  <a:txBody>
                    <a:bodyPr/>
                    <a:lstStyle/>
                    <a:p>
                      <a:pPr algn="l" fontAlgn="b"/>
                      <a:endParaRPr lang="en-US" sz="1000" b="0" i="0" u="none" strike="noStrike">
                        <a:solidFill>
                          <a:srgbClr val="000000"/>
                        </a:solidFill>
                        <a:effectLst/>
                        <a:latin typeface="Calibri "/>
                      </a:endParaRPr>
                    </a:p>
                  </a:txBody>
                  <a:tcPr marL="9525" marR="9525" marT="9525" marB="0" anchor="b"/>
                </a:tc>
                <a:tc>
                  <a:txBody>
                    <a:bodyPr/>
                    <a:lstStyle/>
                    <a:p>
                      <a:pPr algn="l" fontAlgn="b"/>
                      <a:endParaRPr lang="en-US" sz="1000" b="0" i="0" u="none" strike="noStrike">
                        <a:solidFill>
                          <a:srgbClr val="000000"/>
                        </a:solidFill>
                        <a:effectLst/>
                        <a:latin typeface="Calibri "/>
                      </a:endParaRPr>
                    </a:p>
                  </a:txBody>
                  <a:tcPr marL="9525" marR="9525" marT="9525" marB="0" anchor="b"/>
                </a:tc>
                <a:tc>
                  <a:txBody>
                    <a:bodyPr/>
                    <a:lstStyle/>
                    <a:p>
                      <a:pPr algn="l" fontAlgn="b"/>
                      <a:endParaRPr lang="en-US" sz="1000" b="0" i="0" u="none" strike="noStrike">
                        <a:solidFill>
                          <a:srgbClr val="000000"/>
                        </a:solidFill>
                        <a:effectLst/>
                        <a:latin typeface="Calibri "/>
                      </a:endParaRPr>
                    </a:p>
                  </a:txBody>
                  <a:tcPr marL="9525" marR="9525" marT="9525" marB="0" anchor="b"/>
                </a:tc>
                <a:tc>
                  <a:txBody>
                    <a:bodyPr/>
                    <a:lstStyle/>
                    <a:p>
                      <a:pPr algn="l" fontAlgn="b"/>
                      <a:endParaRPr lang="en-US" sz="1000" b="0" i="0" u="none" strike="noStrike">
                        <a:solidFill>
                          <a:srgbClr val="000000"/>
                        </a:solidFill>
                        <a:effectLst/>
                        <a:latin typeface="Calibri "/>
                      </a:endParaRPr>
                    </a:p>
                  </a:txBody>
                  <a:tcPr marL="9525" marR="9525" marT="9525" marB="0" anchor="b"/>
                </a:tc>
                <a:tc>
                  <a:txBody>
                    <a:bodyPr/>
                    <a:lstStyle/>
                    <a:p>
                      <a:pPr algn="l" fontAlgn="b"/>
                      <a:endParaRPr lang="en-US" sz="1000" b="0" i="0" u="none" strike="noStrike">
                        <a:solidFill>
                          <a:srgbClr val="000000"/>
                        </a:solidFill>
                        <a:effectLst/>
                        <a:latin typeface="Calibri "/>
                      </a:endParaRPr>
                    </a:p>
                  </a:txBody>
                  <a:tcPr marL="9525" marR="9525" marT="9525" marB="0" anchor="b"/>
                </a:tc>
              </a:tr>
              <a:tr h="161925">
                <a:tc>
                  <a:txBody>
                    <a:bodyPr/>
                    <a:lstStyle/>
                    <a:p>
                      <a:pPr algn="l" fontAlgn="b"/>
                      <a:endParaRPr lang="en-US" sz="1000" b="1" i="0" u="none" strike="noStrike" dirty="0">
                        <a:solidFill>
                          <a:srgbClr val="000000"/>
                        </a:solidFill>
                        <a:effectLst/>
                        <a:latin typeface="Calibri "/>
                      </a:endParaRPr>
                    </a:p>
                  </a:txBody>
                  <a:tcPr marL="9525" marR="9525" marT="9525" marB="0" anchor="b"/>
                </a:tc>
                <a:tc>
                  <a:txBody>
                    <a:bodyPr/>
                    <a:lstStyle/>
                    <a:p>
                      <a:pPr algn="ctr" fontAlgn="b"/>
                      <a:endParaRPr lang="en-US" sz="1000" b="1" i="0" u="none" strike="noStrike" dirty="0">
                        <a:solidFill>
                          <a:srgbClr val="000000"/>
                        </a:solidFill>
                        <a:effectLst/>
                        <a:latin typeface="Calibri "/>
                      </a:endParaRPr>
                    </a:p>
                  </a:txBody>
                  <a:tcPr marL="9525" marR="9525" marT="9525" marB="0" anchor="b"/>
                </a:tc>
                <a:tc>
                  <a:txBody>
                    <a:bodyPr/>
                    <a:lstStyle/>
                    <a:p>
                      <a:pPr algn="l" fontAlgn="b"/>
                      <a:endParaRPr lang="en-US" sz="1000" b="0" i="0" u="none" strike="noStrike">
                        <a:solidFill>
                          <a:srgbClr val="000000"/>
                        </a:solidFill>
                        <a:effectLst/>
                        <a:latin typeface="Calibri "/>
                      </a:endParaRPr>
                    </a:p>
                  </a:txBody>
                  <a:tcPr marL="9525" marR="9525" marT="9525" marB="0" anchor="b"/>
                </a:tc>
                <a:tc>
                  <a:txBody>
                    <a:bodyPr/>
                    <a:lstStyle/>
                    <a:p>
                      <a:pPr algn="l" fontAlgn="b"/>
                      <a:endParaRPr lang="en-US" sz="1000" b="0" i="0" u="none" strike="noStrike">
                        <a:solidFill>
                          <a:srgbClr val="000000"/>
                        </a:solidFill>
                        <a:effectLst/>
                        <a:latin typeface="Calibri "/>
                      </a:endParaRPr>
                    </a:p>
                  </a:txBody>
                  <a:tcPr marL="9525" marR="9525" marT="9525" marB="0" anchor="b"/>
                </a:tc>
                <a:tc>
                  <a:txBody>
                    <a:bodyPr/>
                    <a:lstStyle/>
                    <a:p>
                      <a:pPr algn="l" fontAlgn="b"/>
                      <a:endParaRPr lang="en-US" sz="1000" b="0" i="0" u="none" strike="noStrike">
                        <a:solidFill>
                          <a:srgbClr val="000000"/>
                        </a:solidFill>
                        <a:effectLst/>
                        <a:latin typeface="Calibri "/>
                      </a:endParaRPr>
                    </a:p>
                  </a:txBody>
                  <a:tcPr marL="9525" marR="9525" marT="9525" marB="0" anchor="b"/>
                </a:tc>
                <a:tc>
                  <a:txBody>
                    <a:bodyPr/>
                    <a:lstStyle/>
                    <a:p>
                      <a:pPr algn="l" fontAlgn="b"/>
                      <a:endParaRPr lang="en-US" sz="1000" b="0" i="0" u="none" strike="noStrike">
                        <a:solidFill>
                          <a:srgbClr val="000000"/>
                        </a:solidFill>
                        <a:effectLst/>
                        <a:latin typeface="Calibri "/>
                      </a:endParaRPr>
                    </a:p>
                  </a:txBody>
                  <a:tcPr marL="9525" marR="9525" marT="9525" marB="0" anchor="b"/>
                </a:tc>
              </a:tr>
              <a:tr h="161925">
                <a:tc>
                  <a:txBody>
                    <a:bodyPr/>
                    <a:lstStyle/>
                    <a:p>
                      <a:pPr algn="l" rtl="0" fontAlgn="b"/>
                      <a:r>
                        <a:rPr lang="en-US" sz="1000" b="1" u="none" strike="noStrike" dirty="0">
                          <a:effectLst/>
                        </a:rPr>
                        <a:t>NYSLRS</a:t>
                      </a:r>
                      <a:endParaRPr lang="en-US" sz="1000" b="1" i="0" u="none" strike="noStrike" dirty="0">
                        <a:solidFill>
                          <a:srgbClr val="000000"/>
                        </a:solidFill>
                        <a:effectLst/>
                        <a:latin typeface="Calibri "/>
                      </a:endParaRPr>
                    </a:p>
                  </a:txBody>
                  <a:tcPr marL="9525" marR="9525" marT="9525" marB="0" anchor="b"/>
                </a:tc>
                <a:tc>
                  <a:txBody>
                    <a:bodyPr/>
                    <a:lstStyle/>
                    <a:p>
                      <a:pPr algn="ctr" fontAlgn="b"/>
                      <a:endParaRPr lang="en-US" sz="1000" b="0" i="0" u="none" strike="noStrike" dirty="0">
                        <a:solidFill>
                          <a:srgbClr val="000000"/>
                        </a:solidFill>
                        <a:effectLst/>
                        <a:latin typeface="Calibri "/>
                      </a:endParaRPr>
                    </a:p>
                  </a:txBody>
                  <a:tcPr marL="9525" marR="9525" marT="9525" marB="0" anchor="b"/>
                </a:tc>
                <a:tc>
                  <a:txBody>
                    <a:bodyPr/>
                    <a:lstStyle/>
                    <a:p>
                      <a:pPr algn="l" fontAlgn="b"/>
                      <a:endParaRPr lang="en-US" sz="1000" b="0" i="0" u="none" strike="noStrike">
                        <a:solidFill>
                          <a:srgbClr val="000000"/>
                        </a:solidFill>
                        <a:effectLst/>
                        <a:latin typeface="Calibri "/>
                      </a:endParaRPr>
                    </a:p>
                  </a:txBody>
                  <a:tcPr marL="9525" marR="9525" marT="9525" marB="0" anchor="b"/>
                </a:tc>
                <a:tc>
                  <a:txBody>
                    <a:bodyPr/>
                    <a:lstStyle/>
                    <a:p>
                      <a:pPr algn="l" fontAlgn="b"/>
                      <a:endParaRPr lang="en-US" sz="1000" b="0" i="0" u="none" strike="noStrike">
                        <a:solidFill>
                          <a:srgbClr val="000000"/>
                        </a:solidFill>
                        <a:effectLst/>
                        <a:latin typeface="Calibri "/>
                      </a:endParaRPr>
                    </a:p>
                  </a:txBody>
                  <a:tcPr marL="9525" marR="9525" marT="9525" marB="0" anchor="b"/>
                </a:tc>
                <a:tc>
                  <a:txBody>
                    <a:bodyPr/>
                    <a:lstStyle/>
                    <a:p>
                      <a:pPr algn="ctr" fontAlgn="b"/>
                      <a:r>
                        <a:rPr lang="en-US" sz="1000" u="none" strike="noStrike" dirty="0">
                          <a:effectLst/>
                        </a:rPr>
                        <a:t>7.50%</a:t>
                      </a:r>
                      <a:endParaRPr lang="en-US" sz="1000" b="0" i="0" u="none" strike="noStrike" dirty="0">
                        <a:solidFill>
                          <a:srgbClr val="000000"/>
                        </a:solidFill>
                        <a:effectLst/>
                        <a:latin typeface="Calibri "/>
                      </a:endParaRPr>
                    </a:p>
                  </a:txBody>
                  <a:tcPr marL="9525" marR="9525" marT="9525" marB="0" anchor="b"/>
                </a:tc>
                <a:tc>
                  <a:txBody>
                    <a:bodyPr/>
                    <a:lstStyle/>
                    <a:p>
                      <a:pPr algn="ctr" fontAlgn="b"/>
                      <a:r>
                        <a:rPr lang="en-US" sz="1000" u="none" strike="noStrike" dirty="0">
                          <a:effectLst/>
                        </a:rPr>
                        <a:t>7.50%</a:t>
                      </a:r>
                      <a:endParaRPr lang="en-US" sz="1000" b="0" i="0" u="none" strike="noStrike" dirty="0">
                        <a:solidFill>
                          <a:srgbClr val="000000"/>
                        </a:solidFill>
                        <a:effectLst/>
                        <a:latin typeface="Calibri "/>
                      </a:endParaRPr>
                    </a:p>
                  </a:txBody>
                  <a:tcPr marL="9525" marR="9525" marT="9525" marB="0" anchor="b"/>
                </a:tc>
              </a:tr>
              <a:tr h="161925">
                <a:tc>
                  <a:txBody>
                    <a:bodyPr/>
                    <a:lstStyle/>
                    <a:p>
                      <a:pPr algn="l" rtl="0" fontAlgn="b"/>
                      <a:r>
                        <a:rPr lang="en-US" sz="1000" b="1" u="none" strike="noStrike" dirty="0">
                          <a:effectLst/>
                        </a:rPr>
                        <a:t>NYCERS</a:t>
                      </a:r>
                      <a:endParaRPr lang="en-US" sz="1000" b="1" i="0" u="none" strike="noStrike" dirty="0">
                        <a:solidFill>
                          <a:srgbClr val="000000"/>
                        </a:solidFill>
                        <a:effectLst/>
                        <a:latin typeface="Calibri "/>
                      </a:endParaRPr>
                    </a:p>
                  </a:txBody>
                  <a:tcPr marL="9525" marR="9525" marT="9525" marB="0" anchor="b"/>
                </a:tc>
                <a:tc>
                  <a:txBody>
                    <a:bodyPr/>
                    <a:lstStyle/>
                    <a:p>
                      <a:pPr algn="ctr" fontAlgn="b"/>
                      <a:endParaRPr lang="en-US" sz="1000" b="0" i="0" u="none" strike="noStrike" dirty="0">
                        <a:solidFill>
                          <a:srgbClr val="000000"/>
                        </a:solidFill>
                        <a:effectLst/>
                        <a:latin typeface="Calibri "/>
                      </a:endParaRPr>
                    </a:p>
                  </a:txBody>
                  <a:tcPr marL="9525" marR="9525" marT="9525" marB="0" anchor="b"/>
                </a:tc>
                <a:tc>
                  <a:txBody>
                    <a:bodyPr/>
                    <a:lstStyle/>
                    <a:p>
                      <a:pPr algn="l" fontAlgn="b"/>
                      <a:endParaRPr lang="en-US" sz="1000" b="0" i="0" u="none" strike="noStrike">
                        <a:solidFill>
                          <a:srgbClr val="000000"/>
                        </a:solidFill>
                        <a:effectLst/>
                        <a:latin typeface="Calibri "/>
                      </a:endParaRPr>
                    </a:p>
                  </a:txBody>
                  <a:tcPr marL="9525" marR="9525" marT="9525" marB="0" anchor="b"/>
                </a:tc>
                <a:tc>
                  <a:txBody>
                    <a:bodyPr/>
                    <a:lstStyle/>
                    <a:p>
                      <a:pPr algn="l" fontAlgn="b"/>
                      <a:endParaRPr lang="en-US" sz="1000" b="0" i="0" u="none" strike="noStrike">
                        <a:solidFill>
                          <a:srgbClr val="000000"/>
                        </a:solidFill>
                        <a:effectLst/>
                        <a:latin typeface="Calibri "/>
                      </a:endParaRPr>
                    </a:p>
                  </a:txBody>
                  <a:tcPr marL="9525" marR="9525" marT="9525" marB="0" anchor="b"/>
                </a:tc>
                <a:tc>
                  <a:txBody>
                    <a:bodyPr/>
                    <a:lstStyle/>
                    <a:p>
                      <a:pPr algn="ctr" fontAlgn="b"/>
                      <a:r>
                        <a:rPr lang="en-US" sz="1000" u="none" strike="noStrike" dirty="0">
                          <a:effectLst/>
                        </a:rPr>
                        <a:t>7.00%</a:t>
                      </a:r>
                      <a:endParaRPr lang="en-US" sz="1000" b="0" i="0" u="none" strike="noStrike" dirty="0">
                        <a:solidFill>
                          <a:srgbClr val="000000"/>
                        </a:solidFill>
                        <a:effectLst/>
                        <a:latin typeface="Calibri "/>
                      </a:endParaRPr>
                    </a:p>
                  </a:txBody>
                  <a:tcPr marL="9525" marR="9525" marT="9525" marB="0" anchor="b"/>
                </a:tc>
                <a:tc>
                  <a:txBody>
                    <a:bodyPr/>
                    <a:lstStyle/>
                    <a:p>
                      <a:pPr algn="ctr" fontAlgn="b"/>
                      <a:r>
                        <a:rPr lang="en-US" sz="1000" u="none" strike="noStrike" dirty="0">
                          <a:effectLst/>
                        </a:rPr>
                        <a:t>7.00%</a:t>
                      </a:r>
                      <a:endParaRPr lang="en-US" sz="1000" b="0" i="0" u="none" strike="noStrike" dirty="0">
                        <a:solidFill>
                          <a:srgbClr val="000000"/>
                        </a:solidFill>
                        <a:effectLst/>
                        <a:latin typeface="Calibri "/>
                      </a:endParaRPr>
                    </a:p>
                  </a:txBody>
                  <a:tcPr marL="9525" marR="9525" marT="9525" marB="0" anchor="b"/>
                </a:tc>
              </a:tr>
            </a:tbl>
          </a:graphicData>
        </a:graphic>
      </p:graphicFrame>
    </p:spTree>
    <p:extLst>
      <p:ext uri="{BB962C8B-B14F-4D97-AF65-F5344CB8AC3E}">
        <p14:creationId xmlns:p14="http://schemas.microsoft.com/office/powerpoint/2010/main" val="63178466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17944</TotalTime>
  <Words>2499</Words>
  <Application>Microsoft Office PowerPoint</Application>
  <PresentationFormat>On-screen Show (4:3)</PresentationFormat>
  <Paragraphs>704</Paragraphs>
  <Slides>21</Slides>
  <Notes>1</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21</vt:i4>
      </vt:variant>
    </vt:vector>
  </HeadingPairs>
  <TitlesOfParts>
    <vt:vector size="29" baseType="lpstr">
      <vt:lpstr>Arial</vt:lpstr>
      <vt:lpstr>Calibri</vt:lpstr>
      <vt:lpstr>Calibri </vt:lpstr>
      <vt:lpstr>Tahoma</vt:lpstr>
      <vt:lpstr>Times New Roman</vt:lpstr>
      <vt:lpstr>Verdana</vt:lpstr>
      <vt:lpstr>Office Theme</vt:lpstr>
      <vt:lpstr>1_Office Theme</vt:lpstr>
      <vt:lpstr>Annual Review of MTA Sponsored Pension &amp; Retirement Funds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MTA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Jim Michaels</dc:creator>
  <cp:lastModifiedBy>Crawford, Sean</cp:lastModifiedBy>
  <cp:revision>302</cp:revision>
  <cp:lastPrinted>2017-05-08T13:50:42Z</cp:lastPrinted>
  <dcterms:created xsi:type="dcterms:W3CDTF">2012-02-07T21:28:48Z</dcterms:created>
  <dcterms:modified xsi:type="dcterms:W3CDTF">2017-05-15T14:47:41Z</dcterms:modified>
</cp:coreProperties>
</file>